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9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D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26BFA-AC33-4BDE-B727-86194739122C}" type="doc">
      <dgm:prSet loTypeId="urn:microsoft.com/office/officeart/2005/8/layout/chevronAccent+Icon" loCatId="process" qsTypeId="urn:microsoft.com/office/officeart/2005/8/quickstyle/simple4" qsCatId="simple" csTypeId="urn:microsoft.com/office/officeart/2005/8/colors/colorful1#1" csCatId="colorful" phldr="1"/>
      <dgm:spPr/>
    </dgm:pt>
    <dgm:pt modelId="{DE9BD2A0-FBAF-4724-B49A-BCE8A69550F1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U.S. wireless users send &amp; receive an average of 6 billion text messages a day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AE2A3E-41AE-4A81-AF64-25F12F897912}" type="parTrans" cxnId="{8355B102-3C2B-4207-819F-8F498260713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931F64-8D8C-4139-827B-54D016225824}" type="sibTrans" cxnId="{8355B102-3C2B-4207-819F-8F498260713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B270CC-045A-4F4E-821B-E69ED9BAF600}">
      <dgm:prSet/>
      <dgm:spPr/>
      <dgm:t>
        <a:bodyPr/>
        <a:lstStyle/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Visual anonymity can be misused and exploited by criminals</a:t>
          </a:r>
          <a:endParaRPr lang="en-US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18FC7C-F632-409E-A57B-A931A7971AC2}" type="parTrans" cxnId="{CC99D265-E3B7-44A1-A288-C4956680ABF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982C4A-164F-42EC-8B36-481BC25E9FC5}" type="sibTrans" cxnId="{CC99D265-E3B7-44A1-A288-C4956680ABF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F70580-041D-4363-8C36-7C39492CE6E1}">
      <dgm:prSet/>
      <dgm:spPr/>
      <dgm:t>
        <a:bodyPr/>
        <a:lstStyle/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Cyber forensics methods are needed for detecting SMS authors for use in criminal persecution cases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F1233E-CE66-4429-B8F9-3DEF50B9C8B7}" type="parTrans" cxnId="{D878B371-22B5-4CF6-8491-101D126CEAB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24F4E4-CBEA-4529-A976-B8420C3A4E44}" type="sibTrans" cxnId="{D878B371-22B5-4CF6-8491-101D126CEAB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22C12-919A-42C1-A6E1-DABB0024F56D}" type="pres">
      <dgm:prSet presAssocID="{FEF26BFA-AC33-4BDE-B727-86194739122C}" presName="Name0" presStyleCnt="0">
        <dgm:presLayoutVars>
          <dgm:dir/>
          <dgm:resizeHandles val="exact"/>
        </dgm:presLayoutVars>
      </dgm:prSet>
      <dgm:spPr/>
    </dgm:pt>
    <dgm:pt modelId="{EB2F1024-A790-4077-860E-AF97094DB700}" type="pres">
      <dgm:prSet presAssocID="{DE9BD2A0-FBAF-4724-B49A-BCE8A69550F1}" presName="composite" presStyleCnt="0"/>
      <dgm:spPr/>
    </dgm:pt>
    <dgm:pt modelId="{78B2F920-A3EB-4766-B8CE-08FC0500488D}" type="pres">
      <dgm:prSet presAssocID="{DE9BD2A0-FBAF-4724-B49A-BCE8A69550F1}" presName="bgChev" presStyleLbl="node1" presStyleIdx="0" presStyleCnt="3"/>
      <dgm:spPr/>
    </dgm:pt>
    <dgm:pt modelId="{3E8C9256-E2FF-4565-AD1D-68285EE0836A}" type="pres">
      <dgm:prSet presAssocID="{DE9BD2A0-FBAF-4724-B49A-BCE8A69550F1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A6C37-0FBE-421E-836A-81977F805128}" type="pres">
      <dgm:prSet presAssocID="{7C931F64-8D8C-4139-827B-54D016225824}" presName="compositeSpace" presStyleCnt="0"/>
      <dgm:spPr/>
    </dgm:pt>
    <dgm:pt modelId="{B190A228-733E-496C-8BF7-71B589E1E8F3}" type="pres">
      <dgm:prSet presAssocID="{FFB270CC-045A-4F4E-821B-E69ED9BAF600}" presName="composite" presStyleCnt="0"/>
      <dgm:spPr/>
    </dgm:pt>
    <dgm:pt modelId="{1A3E3A00-A0B9-48F8-91F9-8FCE632ED620}" type="pres">
      <dgm:prSet presAssocID="{FFB270CC-045A-4F4E-821B-E69ED9BAF600}" presName="bgChev" presStyleLbl="node1" presStyleIdx="1" presStyleCnt="3"/>
      <dgm:spPr/>
    </dgm:pt>
    <dgm:pt modelId="{2DBB8964-CE7A-4194-A62B-D6E42E7963DD}" type="pres">
      <dgm:prSet presAssocID="{FFB270CC-045A-4F4E-821B-E69ED9BAF600}" presName="tx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1F05C-AAF0-41B8-A087-81A92C6EA72C}" type="pres">
      <dgm:prSet presAssocID="{A2982C4A-164F-42EC-8B36-481BC25E9FC5}" presName="compositeSpace" presStyleCnt="0"/>
      <dgm:spPr/>
    </dgm:pt>
    <dgm:pt modelId="{A3F7B96F-F348-4F77-AEBE-1CA24D90DF36}" type="pres">
      <dgm:prSet presAssocID="{A3F70580-041D-4363-8C36-7C39492CE6E1}" presName="composite" presStyleCnt="0"/>
      <dgm:spPr/>
    </dgm:pt>
    <dgm:pt modelId="{13FEFA50-7960-42F4-9D26-05F22C7F4A1A}" type="pres">
      <dgm:prSet presAssocID="{A3F70580-041D-4363-8C36-7C39492CE6E1}" presName="bgChev" presStyleLbl="node1" presStyleIdx="2" presStyleCnt="3"/>
      <dgm:spPr/>
    </dgm:pt>
    <dgm:pt modelId="{D47999A3-B780-42B8-A722-1F414B3C2A2D}" type="pres">
      <dgm:prSet presAssocID="{A3F70580-041D-4363-8C36-7C39492CE6E1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99D265-E3B7-44A1-A288-C4956680ABFF}" srcId="{FEF26BFA-AC33-4BDE-B727-86194739122C}" destId="{FFB270CC-045A-4F4E-821B-E69ED9BAF600}" srcOrd="1" destOrd="0" parTransId="{2E18FC7C-F632-409E-A57B-A931A7971AC2}" sibTransId="{A2982C4A-164F-42EC-8B36-481BC25E9FC5}"/>
    <dgm:cxn modelId="{0C5B83A9-B2B4-430B-86EC-E6A9CA6226B4}" type="presOf" srcId="{A3F70580-041D-4363-8C36-7C39492CE6E1}" destId="{D47999A3-B780-42B8-A722-1F414B3C2A2D}" srcOrd="0" destOrd="0" presId="urn:microsoft.com/office/officeart/2005/8/layout/chevronAccent+Icon"/>
    <dgm:cxn modelId="{8355B102-3C2B-4207-819F-8F498260713B}" srcId="{FEF26BFA-AC33-4BDE-B727-86194739122C}" destId="{DE9BD2A0-FBAF-4724-B49A-BCE8A69550F1}" srcOrd="0" destOrd="0" parTransId="{EFAE2A3E-41AE-4A81-AF64-25F12F897912}" sibTransId="{7C931F64-8D8C-4139-827B-54D016225824}"/>
    <dgm:cxn modelId="{D878B371-22B5-4CF6-8491-101D126CEAB9}" srcId="{FEF26BFA-AC33-4BDE-B727-86194739122C}" destId="{A3F70580-041D-4363-8C36-7C39492CE6E1}" srcOrd="2" destOrd="0" parTransId="{C7F1233E-CE66-4429-B8F9-3DEF50B9C8B7}" sibTransId="{3524F4E4-CBEA-4529-A976-B8420C3A4E44}"/>
    <dgm:cxn modelId="{F6723F33-47E3-4E91-A073-2C16AD5FDB1A}" type="presOf" srcId="{FEF26BFA-AC33-4BDE-B727-86194739122C}" destId="{90822C12-919A-42C1-A6E1-DABB0024F56D}" srcOrd="0" destOrd="0" presId="urn:microsoft.com/office/officeart/2005/8/layout/chevronAccent+Icon"/>
    <dgm:cxn modelId="{CA82AD34-E97C-41EE-9DB2-662C11FDDB69}" type="presOf" srcId="{DE9BD2A0-FBAF-4724-B49A-BCE8A69550F1}" destId="{3E8C9256-E2FF-4565-AD1D-68285EE0836A}" srcOrd="0" destOrd="0" presId="urn:microsoft.com/office/officeart/2005/8/layout/chevronAccent+Icon"/>
    <dgm:cxn modelId="{AFAC5125-76DB-43B0-858D-58D943B40012}" type="presOf" srcId="{FFB270CC-045A-4F4E-821B-E69ED9BAF600}" destId="{2DBB8964-CE7A-4194-A62B-D6E42E7963DD}" srcOrd="0" destOrd="0" presId="urn:microsoft.com/office/officeart/2005/8/layout/chevronAccent+Icon"/>
    <dgm:cxn modelId="{DD783926-6CE4-45A7-9933-E3D2115269D0}" type="presParOf" srcId="{90822C12-919A-42C1-A6E1-DABB0024F56D}" destId="{EB2F1024-A790-4077-860E-AF97094DB700}" srcOrd="0" destOrd="0" presId="urn:microsoft.com/office/officeart/2005/8/layout/chevronAccent+Icon"/>
    <dgm:cxn modelId="{3B7B9C54-BDF6-4656-8D1F-2CB52C94985C}" type="presParOf" srcId="{EB2F1024-A790-4077-860E-AF97094DB700}" destId="{78B2F920-A3EB-4766-B8CE-08FC0500488D}" srcOrd="0" destOrd="0" presId="urn:microsoft.com/office/officeart/2005/8/layout/chevronAccent+Icon"/>
    <dgm:cxn modelId="{E6399998-2A5A-4A7C-AF18-082999330A67}" type="presParOf" srcId="{EB2F1024-A790-4077-860E-AF97094DB700}" destId="{3E8C9256-E2FF-4565-AD1D-68285EE0836A}" srcOrd="1" destOrd="0" presId="urn:microsoft.com/office/officeart/2005/8/layout/chevronAccent+Icon"/>
    <dgm:cxn modelId="{93CB2C10-021D-48A6-93BD-E2C9F51A1CF2}" type="presParOf" srcId="{90822C12-919A-42C1-A6E1-DABB0024F56D}" destId="{A39A6C37-0FBE-421E-836A-81977F805128}" srcOrd="1" destOrd="0" presId="urn:microsoft.com/office/officeart/2005/8/layout/chevronAccent+Icon"/>
    <dgm:cxn modelId="{DDC403DC-02C8-4FA5-8981-9E376BD066AE}" type="presParOf" srcId="{90822C12-919A-42C1-A6E1-DABB0024F56D}" destId="{B190A228-733E-496C-8BF7-71B589E1E8F3}" srcOrd="2" destOrd="0" presId="urn:microsoft.com/office/officeart/2005/8/layout/chevronAccent+Icon"/>
    <dgm:cxn modelId="{31A230A9-E9D8-4D54-887C-372E88C587B3}" type="presParOf" srcId="{B190A228-733E-496C-8BF7-71B589E1E8F3}" destId="{1A3E3A00-A0B9-48F8-91F9-8FCE632ED620}" srcOrd="0" destOrd="0" presId="urn:microsoft.com/office/officeart/2005/8/layout/chevronAccent+Icon"/>
    <dgm:cxn modelId="{4A0D0AC0-2C9E-4AA5-B615-29C74011BF77}" type="presParOf" srcId="{B190A228-733E-496C-8BF7-71B589E1E8F3}" destId="{2DBB8964-CE7A-4194-A62B-D6E42E7963DD}" srcOrd="1" destOrd="0" presId="urn:microsoft.com/office/officeart/2005/8/layout/chevronAccent+Icon"/>
    <dgm:cxn modelId="{A4509851-DEC1-41E2-841F-C8A18A7BB026}" type="presParOf" srcId="{90822C12-919A-42C1-A6E1-DABB0024F56D}" destId="{4C81F05C-AAF0-41B8-A087-81A92C6EA72C}" srcOrd="3" destOrd="0" presId="urn:microsoft.com/office/officeart/2005/8/layout/chevronAccent+Icon"/>
    <dgm:cxn modelId="{F4DF4225-B825-4B29-BDDC-BF8494850D98}" type="presParOf" srcId="{90822C12-919A-42C1-A6E1-DABB0024F56D}" destId="{A3F7B96F-F348-4F77-AEBE-1CA24D90DF36}" srcOrd="4" destOrd="0" presId="urn:microsoft.com/office/officeart/2005/8/layout/chevronAccent+Icon"/>
    <dgm:cxn modelId="{9582A1DB-CD29-428A-B339-26FC7748AFCE}" type="presParOf" srcId="{A3F7B96F-F348-4F77-AEBE-1CA24D90DF36}" destId="{13FEFA50-7960-42F4-9D26-05F22C7F4A1A}" srcOrd="0" destOrd="0" presId="urn:microsoft.com/office/officeart/2005/8/layout/chevronAccent+Icon"/>
    <dgm:cxn modelId="{EF27D149-7BD3-4807-81CF-F4BAF55F8A37}" type="presParOf" srcId="{A3F7B96F-F348-4F77-AEBE-1CA24D90DF36}" destId="{D47999A3-B780-42B8-A722-1F414B3C2A2D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04126-631A-4367-BBBD-B4E4205A624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E74E8-2495-4F81-8A89-899F399448ED}">
      <dgm:prSet phldrT="[Text]" custT="1"/>
      <dgm:spPr/>
      <dgm:t>
        <a:bodyPr/>
        <a:lstStyle/>
        <a:p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1F720-3196-4FC7-B608-69020B924AA5}" type="parTrans" cxnId="{78FAEFDF-079A-4BE0-967A-14DCB03F85C0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D5DFC3-0DAD-4123-A9AA-B49A9E551BA2}" type="sibTrans" cxnId="{78FAEFDF-079A-4BE0-967A-14DCB03F85C0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C9179-53B4-46C9-B8BB-81AD2E083330}">
      <dgm:prSet custT="1"/>
      <dgm:spPr/>
      <dgm:t>
        <a:bodyPr anchor="ctr"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545 psycholinguistic &amp; gender-preferential cues [4]</a:t>
          </a:r>
        </a:p>
      </dgm:t>
    </dgm:pt>
    <dgm:pt modelId="{B27E2980-7647-482E-AC2A-68725515B905}" type="parTrans" cxnId="{92D540E2-277F-458D-864B-D9290BFFEC69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C13A6-F9B5-4079-86B8-6B9431C6B304}" type="sibTrans" cxnId="{92D540E2-277F-458D-864B-D9290BFFEC69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0CBE1-922B-4090-B789-3EA156798006}">
      <dgm:prSet custT="1"/>
      <dgm:spPr/>
      <dgm:t>
        <a:bodyPr anchor="ctr"/>
        <a:lstStyle/>
        <a:p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Dataset: collection of all English language stories produced by Reuters journalists between August 20, 1996 and August 19, 1997 [4]</a:t>
          </a:r>
          <a:endParaRPr 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056CD8-953A-43A1-83DD-21C1859BC1DF}" type="parTrans" cxnId="{1552A100-0799-4623-880C-AE912B4FBB5C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5DFA35-1F83-4EFB-9A24-147C9E63391B}" type="sibTrans" cxnId="{1552A100-0799-4623-880C-AE912B4FBB5C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ED7A6-75C5-4A81-A15D-34E8B5514FF7}">
      <dgm:prSet custT="1"/>
      <dgm:spPr/>
      <dgm:t>
        <a:bodyPr anchor="ctr"/>
        <a:lstStyle/>
        <a:p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Used messages that contained 200 &lt; 1000 words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3CBA7A-ADEF-4DC7-99CD-AC902559084C}" type="parTrans" cxnId="{CEBC1BB7-6336-4429-A50B-54634B6AA68B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E25FD-46F8-47AB-8495-1B2955EFB814}" type="sibTrans" cxnId="{CEBC1BB7-6336-4429-A50B-54634B6AA68B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164B98-03F0-456B-8AFC-08A11FBBB30D}" type="pres">
      <dgm:prSet presAssocID="{74F04126-631A-4367-BBBD-B4E4205A62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60C583-E8C8-4EF0-B962-39D21E47B1EF}" type="pres">
      <dgm:prSet presAssocID="{1D3E74E8-2495-4F81-8A89-899F399448ED}" presName="linNode" presStyleCnt="0"/>
      <dgm:spPr/>
    </dgm:pt>
    <dgm:pt modelId="{D79BDDC3-6F74-4FF7-BBBF-0B7612236130}" type="pres">
      <dgm:prSet presAssocID="{1D3E74E8-2495-4F81-8A89-899F399448ED}" presName="parentShp" presStyleLbl="node1" presStyleIdx="0" presStyleCnt="1" custLinFactNeighborX="-4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AA5EF-7534-45A8-86CA-6D9CA2613219}" type="pres">
      <dgm:prSet presAssocID="{1D3E74E8-2495-4F81-8A89-899F399448ED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A65D65-4C76-41E4-876B-135181770083}" type="presOf" srcId="{74F04126-631A-4367-BBBD-B4E4205A624B}" destId="{AC164B98-03F0-456B-8AFC-08A11FBBB30D}" srcOrd="0" destOrd="0" presId="urn:microsoft.com/office/officeart/2005/8/layout/vList6"/>
    <dgm:cxn modelId="{45E4E0F7-B083-4AEF-AF21-50A1B7824DB3}" type="presOf" srcId="{B2AED7A6-75C5-4A81-A15D-34E8B5514FF7}" destId="{22AAA5EF-7534-45A8-86CA-6D9CA2613219}" srcOrd="0" destOrd="2" presId="urn:microsoft.com/office/officeart/2005/8/layout/vList6"/>
    <dgm:cxn modelId="{6707FCC9-6248-459E-BA69-7698D41EBC3F}" type="presOf" srcId="{89FC9179-53B4-46C9-B8BB-81AD2E083330}" destId="{22AAA5EF-7534-45A8-86CA-6D9CA2613219}" srcOrd="0" destOrd="0" presId="urn:microsoft.com/office/officeart/2005/8/layout/vList6"/>
    <dgm:cxn modelId="{DCBFB38E-A106-4ABB-9865-2694E200B110}" type="presOf" srcId="{AF20CBE1-922B-4090-B789-3EA156798006}" destId="{22AAA5EF-7534-45A8-86CA-6D9CA2613219}" srcOrd="0" destOrd="1" presId="urn:microsoft.com/office/officeart/2005/8/layout/vList6"/>
    <dgm:cxn modelId="{78FAEFDF-079A-4BE0-967A-14DCB03F85C0}" srcId="{74F04126-631A-4367-BBBD-B4E4205A624B}" destId="{1D3E74E8-2495-4F81-8A89-899F399448ED}" srcOrd="0" destOrd="0" parTransId="{91F1F720-3196-4FC7-B608-69020B924AA5}" sibTransId="{20D5DFC3-0DAD-4123-A9AA-B49A9E551BA2}"/>
    <dgm:cxn modelId="{1552A100-0799-4623-880C-AE912B4FBB5C}" srcId="{1D3E74E8-2495-4F81-8A89-899F399448ED}" destId="{AF20CBE1-922B-4090-B789-3EA156798006}" srcOrd="1" destOrd="0" parTransId="{2E056CD8-953A-43A1-83DD-21C1859BC1DF}" sibTransId="{0A5DFA35-1F83-4EFB-9A24-147C9E63391B}"/>
    <dgm:cxn modelId="{50DFAE2B-755D-43EB-8435-EF407BB38A54}" type="presOf" srcId="{1D3E74E8-2495-4F81-8A89-899F399448ED}" destId="{D79BDDC3-6F74-4FF7-BBBF-0B7612236130}" srcOrd="0" destOrd="0" presId="urn:microsoft.com/office/officeart/2005/8/layout/vList6"/>
    <dgm:cxn modelId="{CEBC1BB7-6336-4429-A50B-54634B6AA68B}" srcId="{1D3E74E8-2495-4F81-8A89-899F399448ED}" destId="{B2AED7A6-75C5-4A81-A15D-34E8B5514FF7}" srcOrd="2" destOrd="0" parTransId="{D23CBA7A-ADEF-4DC7-99CD-AC902559084C}" sibTransId="{457E25FD-46F8-47AB-8495-1B2955EFB814}"/>
    <dgm:cxn modelId="{92D540E2-277F-458D-864B-D9290BFFEC69}" srcId="{1D3E74E8-2495-4F81-8A89-899F399448ED}" destId="{89FC9179-53B4-46C9-B8BB-81AD2E083330}" srcOrd="0" destOrd="0" parTransId="{B27E2980-7647-482E-AC2A-68725515B905}" sibTransId="{79BC13A6-F9B5-4079-86B8-6B9431C6B304}"/>
    <dgm:cxn modelId="{14A52835-BA74-4400-A1AD-77CA4A81C927}" type="presParOf" srcId="{AC164B98-03F0-456B-8AFC-08A11FBBB30D}" destId="{F860C583-E8C8-4EF0-B962-39D21E47B1EF}" srcOrd="0" destOrd="0" presId="urn:microsoft.com/office/officeart/2005/8/layout/vList6"/>
    <dgm:cxn modelId="{CB24733C-3745-4944-96F3-451C07C02322}" type="presParOf" srcId="{F860C583-E8C8-4EF0-B962-39D21E47B1EF}" destId="{D79BDDC3-6F74-4FF7-BBBF-0B7612236130}" srcOrd="0" destOrd="0" presId="urn:microsoft.com/office/officeart/2005/8/layout/vList6"/>
    <dgm:cxn modelId="{2DBE3780-6D4C-4147-8070-3FFD9EADA633}" type="presParOf" srcId="{F860C583-E8C8-4EF0-B962-39D21E47B1EF}" destId="{22AAA5EF-7534-45A8-86CA-6D9CA261321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AA7936-0525-4ABF-9554-40C8290536D6}" type="doc">
      <dgm:prSet loTypeId="urn:microsoft.com/office/officeart/2005/8/layout/default#1" loCatId="list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28DBF37C-0776-48B4-9003-032A9D724031}">
      <dgm:prSet phldrT="[Text]" custT="1"/>
      <dgm:spPr/>
      <dgm:t>
        <a:bodyPr anchor="ctr"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Enron email dataset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B7B75F-33E5-499F-A21B-7DF30FE0BB12}" type="parTrans" cxnId="{A9AD17E4-BA10-4D48-B254-BC41AF3BBC20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20661-D477-4A83-A3DA-85245CFC7443}" type="sibTrans" cxnId="{A9AD17E4-BA10-4D48-B254-BC41AF3BBC20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FDDACC-EE80-4E3B-A74C-5BBDEFFAB29E}">
      <dgm:prSet custT="1"/>
      <dgm:spPr/>
      <dgm:t>
        <a:bodyPr anchor="ctr"/>
        <a:lstStyle/>
        <a:p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Examined performance of Bayesian-based logistic regression, Ada-Boost decision tree, &amp; Support Vector Machine (SVM) [4]</a:t>
          </a:r>
          <a:endParaRPr lang="en-US" sz="18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DBC30-4666-4244-8FAF-C20AFA3081E8}" type="parTrans" cxnId="{D5BCF9AB-EB68-44E1-B37A-D6164A4298FC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8061F3-D2B4-4EB0-900C-D1213A7EB24F}" type="sibTrans" cxnId="{D5BCF9AB-EB68-44E1-B37A-D6164A4298FC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B1AE04-F736-4E82-AADD-D8B689E8E159}">
      <dgm:prSet custT="1"/>
      <dgm:spPr/>
      <dgm:t>
        <a:bodyPr anchor="ctr"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Best classification result</a:t>
          </a:r>
        </a:p>
      </dgm:t>
    </dgm:pt>
    <dgm:pt modelId="{63DD68A2-08B4-459F-8E9D-233EB62E71EF}" type="parTrans" cxnId="{363B1113-4568-41FC-87E0-B7C783FB9AC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BF3A92-5704-4534-B6D7-8FC79E5EC6BB}" type="sibTrans" cxnId="{363B1113-4568-41FC-87E0-B7C783FB9AC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37DF9B-8718-4F7E-A832-F0BF019197CF}">
      <dgm:prSet custT="1"/>
      <dgm:spPr/>
      <dgm:t>
        <a:bodyPr anchor="ctr"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Examination of parameter performance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682579-D2FE-49A0-A709-9BD8E3CA1853}" type="parTrans" cxnId="{416514BB-6408-4E25-84FB-D4887E614C02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304565-516F-46EB-8DEF-EA983BB56EB1}" type="sibTrans" cxnId="{416514BB-6408-4E25-84FB-D4887E614C02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5C4A6D-E558-4EBA-9E8A-CB175DC3507F}">
      <dgm:prSet/>
      <dgm:spPr/>
      <dgm:t>
        <a:bodyPr anchor="ctr"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Accuracy increases with increasing number of words [4]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3299F6-9409-4C79-84D5-D1D3B7C60BC2}" type="parTrans" cxnId="{2253C140-31B1-4E1D-A5EA-76B27893C808}">
      <dgm:prSet/>
      <dgm:spPr/>
      <dgm:t>
        <a:bodyPr/>
        <a:lstStyle/>
        <a:p>
          <a:endParaRPr lang="en-US"/>
        </a:p>
      </dgm:t>
    </dgm:pt>
    <dgm:pt modelId="{6EC4E9C6-F950-4366-82FD-1A927760778D}" type="sibTrans" cxnId="{2253C140-31B1-4E1D-A5EA-76B27893C808}">
      <dgm:prSet/>
      <dgm:spPr/>
      <dgm:t>
        <a:bodyPr/>
        <a:lstStyle/>
        <a:p>
          <a:endParaRPr lang="en-US"/>
        </a:p>
      </dgm:t>
    </dgm:pt>
    <dgm:pt modelId="{70435851-D1BE-4FFA-9F5A-96E8A260BD7D}">
      <dgm:prSet/>
      <dgm:spPr/>
      <dgm:t>
        <a:bodyPr anchor="ctr"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SVM with 76.75% (Reuter’s) &amp; 82.23% (Enron) accuracies [4]</a:t>
          </a:r>
        </a:p>
      </dgm:t>
    </dgm:pt>
    <dgm:pt modelId="{7900C7AB-66AB-4374-9E54-84599A88D17B}" type="parTrans" cxnId="{1F7AA2E2-AD9F-40DA-909A-1F1353EEAAA2}">
      <dgm:prSet/>
      <dgm:spPr/>
      <dgm:t>
        <a:bodyPr/>
        <a:lstStyle/>
        <a:p>
          <a:endParaRPr lang="en-US"/>
        </a:p>
      </dgm:t>
    </dgm:pt>
    <dgm:pt modelId="{8B9B7F8D-EB3D-42AB-9120-55468779C099}" type="sibTrans" cxnId="{1F7AA2E2-AD9F-40DA-909A-1F1353EEAAA2}">
      <dgm:prSet/>
      <dgm:spPr/>
      <dgm:t>
        <a:bodyPr/>
        <a:lstStyle/>
        <a:p>
          <a:endParaRPr lang="en-US"/>
        </a:p>
      </dgm:t>
    </dgm:pt>
    <dgm:pt modelId="{FB63FD4E-9978-4E55-B403-273E2AC1436C}">
      <dgm:prSet/>
      <dgm:spPr/>
      <dgm:t>
        <a:bodyPr anchor="ctr"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Messages containing 50 &lt; 1000 words [4]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9C6022-C993-4118-8587-9F015B72EF95}" type="parTrans" cxnId="{A05D9523-928E-4E06-8480-C3740C6F6FC2}">
      <dgm:prSet/>
      <dgm:spPr/>
      <dgm:t>
        <a:bodyPr/>
        <a:lstStyle/>
        <a:p>
          <a:endParaRPr lang="en-US"/>
        </a:p>
      </dgm:t>
    </dgm:pt>
    <dgm:pt modelId="{BF080626-CFBF-471D-BFCE-2618AE4FAADB}" type="sibTrans" cxnId="{A05D9523-928E-4E06-8480-C3740C6F6FC2}">
      <dgm:prSet/>
      <dgm:spPr/>
      <dgm:t>
        <a:bodyPr/>
        <a:lstStyle/>
        <a:p>
          <a:endParaRPr lang="en-US"/>
        </a:p>
      </dgm:t>
    </dgm:pt>
    <dgm:pt modelId="{B0CADD25-96EC-439D-86B9-9FC062E5611F}" type="pres">
      <dgm:prSet presAssocID="{45AA7936-0525-4ABF-9554-40C8290536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87787F-276D-4E62-B99F-0D91DC57D54C}" type="pres">
      <dgm:prSet presAssocID="{28DBF37C-0776-48B4-9003-032A9D724031}" presName="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02B488B-8A2F-4F6D-A469-920E676B25E7}" type="pres">
      <dgm:prSet presAssocID="{44020661-D477-4A83-A3DA-85245CFC7443}" presName="sibTrans" presStyleCnt="0"/>
      <dgm:spPr/>
    </dgm:pt>
    <dgm:pt modelId="{3E74B437-E38D-40FA-8ECB-99A77C935872}" type="pres">
      <dgm:prSet presAssocID="{97FDDACC-EE80-4E3B-A74C-5BBDEFFAB29E}" presName="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F396F06-11FB-4A74-993C-421FC3A1E9AD}" type="pres">
      <dgm:prSet presAssocID="{CB8061F3-D2B4-4EB0-900C-D1213A7EB24F}" presName="sibTrans" presStyleCnt="0"/>
      <dgm:spPr/>
    </dgm:pt>
    <dgm:pt modelId="{8E90DC0F-A891-4594-AD6B-C7AC9228EA3A}" type="pres">
      <dgm:prSet presAssocID="{D3B1AE04-F736-4E82-AADD-D8B689E8E159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5FD5686-77DF-4117-8846-410F989A2920}" type="pres">
      <dgm:prSet presAssocID="{88BF3A92-5704-4534-B6D7-8FC79E5EC6BB}" presName="sibTrans" presStyleCnt="0"/>
      <dgm:spPr/>
    </dgm:pt>
    <dgm:pt modelId="{8685EC8E-7DDC-4C2C-9772-BD3345DE8C3D}" type="pres">
      <dgm:prSet presAssocID="{ED37DF9B-8718-4F7E-A832-F0BF019197C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A9AD17E4-BA10-4D48-B254-BC41AF3BBC20}" srcId="{45AA7936-0525-4ABF-9554-40C8290536D6}" destId="{28DBF37C-0776-48B4-9003-032A9D724031}" srcOrd="0" destOrd="0" parTransId="{15B7B75F-33E5-499F-A21B-7DF30FE0BB12}" sibTransId="{44020661-D477-4A83-A3DA-85245CFC7443}"/>
    <dgm:cxn modelId="{3CB5266E-8F00-4B05-839F-191F3FA2A30D}" type="presOf" srcId="{97FDDACC-EE80-4E3B-A74C-5BBDEFFAB29E}" destId="{3E74B437-E38D-40FA-8ECB-99A77C935872}" srcOrd="0" destOrd="0" presId="urn:microsoft.com/office/officeart/2005/8/layout/default#1"/>
    <dgm:cxn modelId="{1F7AA2E2-AD9F-40DA-909A-1F1353EEAAA2}" srcId="{D3B1AE04-F736-4E82-AADD-D8B689E8E159}" destId="{70435851-D1BE-4FFA-9F5A-96E8A260BD7D}" srcOrd="0" destOrd="0" parTransId="{7900C7AB-66AB-4374-9E54-84599A88D17B}" sibTransId="{8B9B7F8D-EB3D-42AB-9120-55468779C099}"/>
    <dgm:cxn modelId="{80A5C4E0-48E1-485A-BAD0-AE8073E81ADE}" type="presOf" srcId="{D3B1AE04-F736-4E82-AADD-D8B689E8E159}" destId="{8E90DC0F-A891-4594-AD6B-C7AC9228EA3A}" srcOrd="0" destOrd="0" presId="urn:microsoft.com/office/officeart/2005/8/layout/default#1"/>
    <dgm:cxn modelId="{A05D9523-928E-4E06-8480-C3740C6F6FC2}" srcId="{28DBF37C-0776-48B4-9003-032A9D724031}" destId="{FB63FD4E-9978-4E55-B403-273E2AC1436C}" srcOrd="0" destOrd="0" parTransId="{949C6022-C993-4118-8587-9F015B72EF95}" sibTransId="{BF080626-CFBF-471D-BFCE-2618AE4FAADB}"/>
    <dgm:cxn modelId="{B2F7ECB4-D548-437C-A8ED-14AB4D0F5063}" type="presOf" srcId="{FB63FD4E-9978-4E55-B403-273E2AC1436C}" destId="{7B87787F-276D-4E62-B99F-0D91DC57D54C}" srcOrd="0" destOrd="1" presId="urn:microsoft.com/office/officeart/2005/8/layout/default#1"/>
    <dgm:cxn modelId="{2253C140-31B1-4E1D-A5EA-76B27893C808}" srcId="{ED37DF9B-8718-4F7E-A832-F0BF019197CF}" destId="{905C4A6D-E558-4EBA-9E8A-CB175DC3507F}" srcOrd="0" destOrd="0" parTransId="{853299F6-9409-4C79-84D5-D1D3B7C60BC2}" sibTransId="{6EC4E9C6-F950-4366-82FD-1A927760778D}"/>
    <dgm:cxn modelId="{DCE23330-12AB-445C-B1A9-01FB1EFB1FC8}" type="presOf" srcId="{45AA7936-0525-4ABF-9554-40C8290536D6}" destId="{B0CADD25-96EC-439D-86B9-9FC062E5611F}" srcOrd="0" destOrd="0" presId="urn:microsoft.com/office/officeart/2005/8/layout/default#1"/>
    <dgm:cxn modelId="{7434DBEF-D099-49AC-9701-A85E8E5FE518}" type="presOf" srcId="{ED37DF9B-8718-4F7E-A832-F0BF019197CF}" destId="{8685EC8E-7DDC-4C2C-9772-BD3345DE8C3D}" srcOrd="0" destOrd="0" presId="urn:microsoft.com/office/officeart/2005/8/layout/default#1"/>
    <dgm:cxn modelId="{D5BCF9AB-EB68-44E1-B37A-D6164A4298FC}" srcId="{45AA7936-0525-4ABF-9554-40C8290536D6}" destId="{97FDDACC-EE80-4E3B-A74C-5BBDEFFAB29E}" srcOrd="1" destOrd="0" parTransId="{CC7DBC30-4666-4244-8FAF-C20AFA3081E8}" sibTransId="{CB8061F3-D2B4-4EB0-900C-D1213A7EB24F}"/>
    <dgm:cxn modelId="{363B1113-4568-41FC-87E0-B7C783FB9AC6}" srcId="{45AA7936-0525-4ABF-9554-40C8290536D6}" destId="{D3B1AE04-F736-4E82-AADD-D8B689E8E159}" srcOrd="2" destOrd="0" parTransId="{63DD68A2-08B4-459F-8E9D-233EB62E71EF}" sibTransId="{88BF3A92-5704-4534-B6D7-8FC79E5EC6BB}"/>
    <dgm:cxn modelId="{4B7E9DB1-0F3D-4F3A-847D-92182223AD09}" type="presOf" srcId="{70435851-D1BE-4FFA-9F5A-96E8A260BD7D}" destId="{8E90DC0F-A891-4594-AD6B-C7AC9228EA3A}" srcOrd="0" destOrd="1" presId="urn:microsoft.com/office/officeart/2005/8/layout/default#1"/>
    <dgm:cxn modelId="{416514BB-6408-4E25-84FB-D4887E614C02}" srcId="{45AA7936-0525-4ABF-9554-40C8290536D6}" destId="{ED37DF9B-8718-4F7E-A832-F0BF019197CF}" srcOrd="3" destOrd="0" parTransId="{EF682579-D2FE-49A0-A709-9BD8E3CA1853}" sibTransId="{E4304565-516F-46EB-8DEF-EA983BB56EB1}"/>
    <dgm:cxn modelId="{A94956AB-D795-4294-BAC2-9F36C4958C94}" type="presOf" srcId="{905C4A6D-E558-4EBA-9E8A-CB175DC3507F}" destId="{8685EC8E-7DDC-4C2C-9772-BD3345DE8C3D}" srcOrd="0" destOrd="1" presId="urn:microsoft.com/office/officeart/2005/8/layout/default#1"/>
    <dgm:cxn modelId="{AF7F7BCA-2F4E-4DE8-AD41-50B4CEF90E31}" type="presOf" srcId="{28DBF37C-0776-48B4-9003-032A9D724031}" destId="{7B87787F-276D-4E62-B99F-0D91DC57D54C}" srcOrd="0" destOrd="0" presId="urn:microsoft.com/office/officeart/2005/8/layout/default#1"/>
    <dgm:cxn modelId="{429780E6-1F8E-487F-93D7-B46A70922C8E}" type="presParOf" srcId="{B0CADD25-96EC-439D-86B9-9FC062E5611F}" destId="{7B87787F-276D-4E62-B99F-0D91DC57D54C}" srcOrd="0" destOrd="0" presId="urn:microsoft.com/office/officeart/2005/8/layout/default#1"/>
    <dgm:cxn modelId="{ECB9138C-A1FE-4048-819E-350B7E65AA3C}" type="presParOf" srcId="{B0CADD25-96EC-439D-86B9-9FC062E5611F}" destId="{A02B488B-8A2F-4F6D-A469-920E676B25E7}" srcOrd="1" destOrd="0" presId="urn:microsoft.com/office/officeart/2005/8/layout/default#1"/>
    <dgm:cxn modelId="{554642F5-9D9E-4559-BD0A-2F67F5C3C995}" type="presParOf" srcId="{B0CADD25-96EC-439D-86B9-9FC062E5611F}" destId="{3E74B437-E38D-40FA-8ECB-99A77C935872}" srcOrd="2" destOrd="0" presId="urn:microsoft.com/office/officeart/2005/8/layout/default#1"/>
    <dgm:cxn modelId="{9852E64D-E892-446C-BE45-F7F3FE3F3D5F}" type="presParOf" srcId="{B0CADD25-96EC-439D-86B9-9FC062E5611F}" destId="{CF396F06-11FB-4A74-993C-421FC3A1E9AD}" srcOrd="3" destOrd="0" presId="urn:microsoft.com/office/officeart/2005/8/layout/default#1"/>
    <dgm:cxn modelId="{782EDAE4-FE8F-47AD-A215-79CD361D2A75}" type="presParOf" srcId="{B0CADD25-96EC-439D-86B9-9FC062E5611F}" destId="{8E90DC0F-A891-4594-AD6B-C7AC9228EA3A}" srcOrd="4" destOrd="0" presId="urn:microsoft.com/office/officeart/2005/8/layout/default#1"/>
    <dgm:cxn modelId="{3359EFE0-E056-4F0E-B760-C9C2A2B1C0F3}" type="presParOf" srcId="{B0CADD25-96EC-439D-86B9-9FC062E5611F}" destId="{45FD5686-77DF-4117-8846-410F989A2920}" srcOrd="5" destOrd="0" presId="urn:microsoft.com/office/officeart/2005/8/layout/default#1"/>
    <dgm:cxn modelId="{DFC1D568-3DA0-427E-B4CC-8871C71745D2}" type="presParOf" srcId="{B0CADD25-96EC-439D-86B9-9FC062E5611F}" destId="{8685EC8E-7DDC-4C2C-9772-BD3345DE8C3D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AA7936-0525-4ABF-9554-40C8290536D6}" type="doc">
      <dgm:prSet loTypeId="urn:microsoft.com/office/officeart/2005/8/layout/default#2" loCatId="list" qsTypeId="urn:microsoft.com/office/officeart/2005/8/quickstyle/simple4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28DBF37C-0776-48B4-9003-032A9D724031}">
      <dgm:prSet phldrT="[Text]" custT="1"/>
      <dgm:spPr/>
      <dgm:t>
        <a:bodyPr anchor="ctr"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Examination of feature sets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B7B75F-33E5-499F-A21B-7DF30FE0BB12}" type="parTrans" cxnId="{A9AD17E4-BA10-4D48-B254-BC41AF3BBC20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20661-D477-4A83-A3DA-85245CFC7443}" type="sibTrans" cxnId="{A9AD17E4-BA10-4D48-B254-BC41AF3BBC20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E3C60-E9DD-4757-A080-74D461FD7AF2}">
      <dgm:prSet phldrT="[Text]" custT="1"/>
      <dgm:spPr/>
      <dgm:t>
        <a:bodyPr anchor="ctr"/>
        <a:lstStyle/>
        <a:p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Word-based features &amp; function words were more important [4]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310539-CE25-46C1-941F-5BB82190DD63}" type="parTrans" cxnId="{A3E70FC5-B1BE-40ED-9D83-3CE6F825287F}">
      <dgm:prSet/>
      <dgm:spPr/>
      <dgm:t>
        <a:bodyPr/>
        <a:lstStyle/>
        <a:p>
          <a:endParaRPr lang="en-US"/>
        </a:p>
      </dgm:t>
    </dgm:pt>
    <dgm:pt modelId="{1CD3DFD5-1CA8-40BA-B81E-0C1FFD18B369}" type="sibTrans" cxnId="{A3E70FC5-B1BE-40ED-9D83-3CE6F825287F}">
      <dgm:prSet/>
      <dgm:spPr/>
      <dgm:t>
        <a:bodyPr/>
        <a:lstStyle/>
        <a:p>
          <a:endParaRPr lang="en-US"/>
        </a:p>
      </dgm:t>
    </dgm:pt>
    <dgm:pt modelId="{B0CADD25-96EC-439D-86B9-9FC062E5611F}" type="pres">
      <dgm:prSet presAssocID="{45AA7936-0525-4ABF-9554-40C8290536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87787F-276D-4E62-B99F-0D91DC57D54C}" type="pres">
      <dgm:prSet presAssocID="{28DBF37C-0776-48B4-9003-032A9D724031}" presName="node" presStyleLbl="node1" presStyleIdx="0" presStyleCnt="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A3E70FC5-B1BE-40ED-9D83-3CE6F825287F}" srcId="{28DBF37C-0776-48B4-9003-032A9D724031}" destId="{A5FE3C60-E9DD-4757-A080-74D461FD7AF2}" srcOrd="0" destOrd="0" parTransId="{72310539-CE25-46C1-941F-5BB82190DD63}" sibTransId="{1CD3DFD5-1CA8-40BA-B81E-0C1FFD18B369}"/>
    <dgm:cxn modelId="{7579DE78-58FB-44F5-99DB-622CC7FD6A6D}" type="presOf" srcId="{45AA7936-0525-4ABF-9554-40C8290536D6}" destId="{B0CADD25-96EC-439D-86B9-9FC062E5611F}" srcOrd="0" destOrd="0" presId="urn:microsoft.com/office/officeart/2005/8/layout/default#2"/>
    <dgm:cxn modelId="{A9AD17E4-BA10-4D48-B254-BC41AF3BBC20}" srcId="{45AA7936-0525-4ABF-9554-40C8290536D6}" destId="{28DBF37C-0776-48B4-9003-032A9D724031}" srcOrd="0" destOrd="0" parTransId="{15B7B75F-33E5-499F-A21B-7DF30FE0BB12}" sibTransId="{44020661-D477-4A83-A3DA-85245CFC7443}"/>
    <dgm:cxn modelId="{B5F43822-B17B-469E-A783-5A5074DD6D62}" type="presOf" srcId="{A5FE3C60-E9DD-4757-A080-74D461FD7AF2}" destId="{7B87787F-276D-4E62-B99F-0D91DC57D54C}" srcOrd="0" destOrd="1" presId="urn:microsoft.com/office/officeart/2005/8/layout/default#2"/>
    <dgm:cxn modelId="{47E9DF6C-E7FE-4A18-AE9C-27D9B4044DC3}" type="presOf" srcId="{28DBF37C-0776-48B4-9003-032A9D724031}" destId="{7B87787F-276D-4E62-B99F-0D91DC57D54C}" srcOrd="0" destOrd="0" presId="urn:microsoft.com/office/officeart/2005/8/layout/default#2"/>
    <dgm:cxn modelId="{6EBACB48-D1E7-4898-802D-A09188F46D4D}" type="presParOf" srcId="{B0CADD25-96EC-439D-86B9-9FC062E5611F}" destId="{7B87787F-276D-4E62-B99F-0D91DC57D54C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F04126-631A-4367-BBBD-B4E4205A624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BDF747-EAAB-40EF-B853-7CA7F88BEC0E}">
      <dgm:prSet custT="1"/>
      <dgm:spPr/>
      <dgm:t>
        <a:bodyPr anchor="ctr"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26D97AA6-9492-4666-8956-51C9F3B7317D}" type="parTrans" cxnId="{8BAB3FC1-870A-4D88-8381-0F4646FB03A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7924A0-6162-4A0A-944B-EEA2148250D5}" type="sibTrans" cxnId="{8BAB3FC1-870A-4D88-8381-0F4646FB03A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123477-C45D-48C7-A4D6-B922778FFF9B}">
      <dgm:prSet custT="1"/>
      <dgm:spPr/>
      <dgm:t>
        <a:bodyPr anchor="ctr"/>
        <a:lstStyle/>
        <a:p>
          <a:pPr algn="l"/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Algorithms: C4.5, k-nearest neighbor, Naïve Bayes, &amp; SVM [2]</a:t>
          </a:r>
        </a:p>
      </dgm:t>
    </dgm:pt>
    <dgm:pt modelId="{88518D39-C278-4B49-84BC-64A81CD66DFC}" type="parTrans" cxnId="{C46F5D6D-7DA2-4504-A7CB-2477C0E8FDE2}">
      <dgm:prSet/>
      <dgm:spPr/>
      <dgm:t>
        <a:bodyPr/>
        <a:lstStyle/>
        <a:p>
          <a:endParaRPr lang="en-US"/>
        </a:p>
      </dgm:t>
    </dgm:pt>
    <dgm:pt modelId="{E3CF0955-B809-476E-91D0-D65263B317EB}" type="sibTrans" cxnId="{C46F5D6D-7DA2-4504-A7CB-2477C0E8FDE2}">
      <dgm:prSet/>
      <dgm:spPr/>
      <dgm:t>
        <a:bodyPr/>
        <a:lstStyle/>
        <a:p>
          <a:endParaRPr lang="en-US"/>
        </a:p>
      </dgm:t>
    </dgm:pt>
    <dgm:pt modelId="{AC164B98-03F0-456B-8AFC-08A11FBBB30D}" type="pres">
      <dgm:prSet presAssocID="{74F04126-631A-4367-BBBD-B4E4205A62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1F070D-B6E7-475F-8FBA-176FBA981FE4}" type="pres">
      <dgm:prSet presAssocID="{BABDF747-EAAB-40EF-B853-7CA7F88BEC0E}" presName="linNode" presStyleCnt="0"/>
      <dgm:spPr/>
    </dgm:pt>
    <dgm:pt modelId="{B19AC1B4-0421-4EAC-9705-4047B541E29C}" type="pres">
      <dgm:prSet presAssocID="{BABDF747-EAAB-40EF-B853-7CA7F88BEC0E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550EB-DBB3-4C1E-ADF6-2C18EF540AF2}" type="pres">
      <dgm:prSet presAssocID="{BABDF747-EAAB-40EF-B853-7CA7F88BEC0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5098A3-4C67-495C-93A8-5108A12D2825}" type="presOf" srcId="{BABDF747-EAAB-40EF-B853-7CA7F88BEC0E}" destId="{B19AC1B4-0421-4EAC-9705-4047B541E29C}" srcOrd="0" destOrd="0" presId="urn:microsoft.com/office/officeart/2005/8/layout/vList6"/>
    <dgm:cxn modelId="{C46F5D6D-7DA2-4504-A7CB-2477C0E8FDE2}" srcId="{BABDF747-EAAB-40EF-B853-7CA7F88BEC0E}" destId="{02123477-C45D-48C7-A4D6-B922778FFF9B}" srcOrd="0" destOrd="0" parTransId="{88518D39-C278-4B49-84BC-64A81CD66DFC}" sibTransId="{E3CF0955-B809-476E-91D0-D65263B317EB}"/>
    <dgm:cxn modelId="{9368139E-B19C-463D-80A7-E4B986E7D00E}" type="presOf" srcId="{02123477-C45D-48C7-A4D6-B922778FFF9B}" destId="{1AC550EB-DBB3-4C1E-ADF6-2C18EF540AF2}" srcOrd="0" destOrd="0" presId="urn:microsoft.com/office/officeart/2005/8/layout/vList6"/>
    <dgm:cxn modelId="{8BAB3FC1-870A-4D88-8381-0F4646FB03AE}" srcId="{74F04126-631A-4367-BBBD-B4E4205A624B}" destId="{BABDF747-EAAB-40EF-B853-7CA7F88BEC0E}" srcOrd="0" destOrd="0" parTransId="{26D97AA6-9492-4666-8956-51C9F3B7317D}" sibTransId="{2F7924A0-6162-4A0A-944B-EEA2148250D5}"/>
    <dgm:cxn modelId="{D13DA479-D083-4B10-8F89-BCBA481DDFCB}" type="presOf" srcId="{74F04126-631A-4367-BBBD-B4E4205A624B}" destId="{AC164B98-03F0-456B-8AFC-08A11FBBB30D}" srcOrd="0" destOrd="0" presId="urn:microsoft.com/office/officeart/2005/8/layout/vList6"/>
    <dgm:cxn modelId="{95D383D2-D450-4B2C-A021-30E8442D9B9F}" type="presParOf" srcId="{AC164B98-03F0-456B-8AFC-08A11FBBB30D}" destId="{F31F070D-B6E7-475F-8FBA-176FBA981FE4}" srcOrd="0" destOrd="0" presId="urn:microsoft.com/office/officeart/2005/8/layout/vList6"/>
    <dgm:cxn modelId="{111B9F06-387E-4B4D-94C8-A4A97F7787BB}" type="presParOf" srcId="{F31F070D-B6E7-475F-8FBA-176FBA981FE4}" destId="{B19AC1B4-0421-4EAC-9705-4047B541E29C}" srcOrd="0" destOrd="0" presId="urn:microsoft.com/office/officeart/2005/8/layout/vList6"/>
    <dgm:cxn modelId="{7752BC52-A1FF-41C3-97AF-52D623E286D9}" type="presParOf" srcId="{F31F070D-B6E7-475F-8FBA-176FBA981FE4}" destId="{1AC550EB-DBB3-4C1E-ADF6-2C18EF540A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AA7936-0525-4ABF-9554-40C8290536D6}" type="doc">
      <dgm:prSet loTypeId="urn:microsoft.com/office/officeart/2005/8/layout/default#3" loCatId="list" qsTypeId="urn:microsoft.com/office/officeart/2005/8/quickstyle/simple4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28DBF37C-0776-48B4-9003-032A9D724031}">
      <dgm:prSet phldrT="[Text]"/>
      <dgm:spPr/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Datasets: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B7B75F-33E5-499F-A21B-7DF30FE0BB12}" type="parTrans" cxnId="{A9AD17E4-BA10-4D48-B254-BC41AF3BBC2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20661-D477-4A83-A3DA-85245CFC7443}" type="sibTrans" cxnId="{A9AD17E4-BA10-4D48-B254-BC41AF3BBC2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C37B83-5140-4E5C-BF03-1979FE8C47E5}">
      <dgm:prSet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IM conversation logs from 19 authors collected by the Gaim and Adium clients over a three year period [2]</a:t>
          </a:r>
        </a:p>
      </dgm:t>
    </dgm:pt>
    <dgm:pt modelId="{48DE859B-EF58-48EA-8AB8-48A05EECFFC1}" type="parTrans" cxnId="{EEC0084B-D537-4C50-9866-FEF0F0B3C1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2EB9FC-A36C-4333-BDEA-7E27FD670DF2}" type="sibTrans" cxnId="{EEC0084B-D537-4C50-9866-FEF0F0B3C1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40491C-1F03-4BFC-A39C-B4FBBF11BA4A}">
      <dgm:prSet/>
      <dgm:spPr/>
      <dgm:t>
        <a:bodyPr/>
        <a:lstStyle/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IM logs between undercover agents and 100 different child predators that are publicly available from U.S. Cyberwatch [2]</a:t>
          </a:r>
          <a:endParaRPr lang="en-US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29C1DC-30DA-4945-89BF-9A15D0CA7F35}" type="parTrans" cxnId="{589B2AB8-91DF-48AC-9CBB-5F5635BE77B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ED5DCB-32CC-4C87-BAD8-B09596912599}" type="sibTrans" cxnId="{589B2AB8-91DF-48AC-9CBB-5F5635BE77B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22EF2A-3A4B-4632-9A8F-9A0FA0F5BE08}">
      <dgm:prSet/>
      <dgm:spPr/>
      <dgm:t>
        <a:bodyPr/>
        <a:lstStyle/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Optimal algorithm was SVM, using 356 features [2]</a:t>
          </a:r>
          <a:endParaRPr lang="en-US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164F71-9A02-4447-A686-1F97BDF7F501}" type="parTrans" cxnId="{4914B87A-F2AD-4643-A214-CE25260E5EB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66F66E-D45A-4196-96DA-2269AF4C7D93}" type="sibTrans" cxnId="{4914B87A-F2AD-4643-A214-CE25260E5EB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CADD25-96EC-439D-86B9-9FC062E5611F}" type="pres">
      <dgm:prSet presAssocID="{45AA7936-0525-4ABF-9554-40C8290536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87787F-276D-4E62-B99F-0D91DC57D54C}" type="pres">
      <dgm:prSet presAssocID="{28DBF37C-0776-48B4-9003-032A9D724031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02B488B-8A2F-4F6D-A469-920E676B25E7}" type="pres">
      <dgm:prSet presAssocID="{44020661-D477-4A83-A3DA-85245CFC7443}" presName="sibTrans" presStyleCnt="0"/>
      <dgm:spPr/>
    </dgm:pt>
    <dgm:pt modelId="{83950B05-F1FC-45D7-846C-FC790560286D}" type="pres">
      <dgm:prSet presAssocID="{C122EF2A-3A4B-4632-9A8F-9A0FA0F5BE08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A9AD17E4-BA10-4D48-B254-BC41AF3BBC20}" srcId="{45AA7936-0525-4ABF-9554-40C8290536D6}" destId="{28DBF37C-0776-48B4-9003-032A9D724031}" srcOrd="0" destOrd="0" parTransId="{15B7B75F-33E5-499F-A21B-7DF30FE0BB12}" sibTransId="{44020661-D477-4A83-A3DA-85245CFC7443}"/>
    <dgm:cxn modelId="{12B982E3-34EB-4E1C-8DDA-5F3EC024DA39}" type="presOf" srcId="{A6C37B83-5140-4E5C-BF03-1979FE8C47E5}" destId="{7B87787F-276D-4E62-B99F-0D91DC57D54C}" srcOrd="0" destOrd="1" presId="urn:microsoft.com/office/officeart/2005/8/layout/default#3"/>
    <dgm:cxn modelId="{589B2AB8-91DF-48AC-9CBB-5F5635BE77B4}" srcId="{28DBF37C-0776-48B4-9003-032A9D724031}" destId="{FD40491C-1F03-4BFC-A39C-B4FBBF11BA4A}" srcOrd="1" destOrd="0" parTransId="{4D29C1DC-30DA-4945-89BF-9A15D0CA7F35}" sibTransId="{ECED5DCB-32CC-4C87-BAD8-B09596912599}"/>
    <dgm:cxn modelId="{04C6F60A-5182-4505-839B-8F2A28DBA2C1}" type="presOf" srcId="{C122EF2A-3A4B-4632-9A8F-9A0FA0F5BE08}" destId="{83950B05-F1FC-45D7-846C-FC790560286D}" srcOrd="0" destOrd="0" presId="urn:microsoft.com/office/officeart/2005/8/layout/default#3"/>
    <dgm:cxn modelId="{29C84872-FA97-49D7-BBEA-43C2BB91A1E4}" type="presOf" srcId="{FD40491C-1F03-4BFC-A39C-B4FBBF11BA4A}" destId="{7B87787F-276D-4E62-B99F-0D91DC57D54C}" srcOrd="0" destOrd="2" presId="urn:microsoft.com/office/officeart/2005/8/layout/default#3"/>
    <dgm:cxn modelId="{4914B87A-F2AD-4643-A214-CE25260E5EBD}" srcId="{45AA7936-0525-4ABF-9554-40C8290536D6}" destId="{C122EF2A-3A4B-4632-9A8F-9A0FA0F5BE08}" srcOrd="1" destOrd="0" parTransId="{7D164F71-9A02-4447-A686-1F97BDF7F501}" sibTransId="{6A66F66E-D45A-4196-96DA-2269AF4C7D93}"/>
    <dgm:cxn modelId="{EEC0084B-D537-4C50-9866-FEF0F0B3C123}" srcId="{28DBF37C-0776-48B4-9003-032A9D724031}" destId="{A6C37B83-5140-4E5C-BF03-1979FE8C47E5}" srcOrd="0" destOrd="0" parTransId="{48DE859B-EF58-48EA-8AB8-48A05EECFFC1}" sibTransId="{412EB9FC-A36C-4333-BDEA-7E27FD670DF2}"/>
    <dgm:cxn modelId="{BB6266B1-61D5-4D86-9756-C0D3091ED2D2}" type="presOf" srcId="{28DBF37C-0776-48B4-9003-032A9D724031}" destId="{7B87787F-276D-4E62-B99F-0D91DC57D54C}" srcOrd="0" destOrd="0" presId="urn:microsoft.com/office/officeart/2005/8/layout/default#3"/>
    <dgm:cxn modelId="{9E520722-8B8A-4398-93C1-F6BCB278F71C}" type="presOf" srcId="{45AA7936-0525-4ABF-9554-40C8290536D6}" destId="{B0CADD25-96EC-439D-86B9-9FC062E5611F}" srcOrd="0" destOrd="0" presId="urn:microsoft.com/office/officeart/2005/8/layout/default#3"/>
    <dgm:cxn modelId="{34F4F670-B79C-4559-8162-CE875CBF2EB2}" type="presParOf" srcId="{B0CADD25-96EC-439D-86B9-9FC062E5611F}" destId="{7B87787F-276D-4E62-B99F-0D91DC57D54C}" srcOrd="0" destOrd="0" presId="urn:microsoft.com/office/officeart/2005/8/layout/default#3"/>
    <dgm:cxn modelId="{0D131A80-5DC6-4268-A6F4-79BB1950727F}" type="presParOf" srcId="{B0CADD25-96EC-439D-86B9-9FC062E5611F}" destId="{A02B488B-8A2F-4F6D-A469-920E676B25E7}" srcOrd="1" destOrd="0" presId="urn:microsoft.com/office/officeart/2005/8/layout/default#3"/>
    <dgm:cxn modelId="{6FE5AF7F-BB5E-4836-9AFB-DB4840AB3FC9}" type="presParOf" srcId="{B0CADD25-96EC-439D-86B9-9FC062E5611F}" destId="{83950B05-F1FC-45D7-846C-FC790560286D}" srcOrd="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F04126-631A-4367-BBBD-B4E4205A624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F8C0C8-C0A1-4937-BA11-C1C108101AC4}">
      <dgm:prSet custT="1"/>
      <dgm:spPr/>
      <dgm:t>
        <a:bodyPr anchor="ctr"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83 features [6]</a:t>
          </a:r>
        </a:p>
      </dgm:t>
    </dgm:pt>
    <dgm:pt modelId="{26083459-FAE2-4B03-9B13-107E533B6390}" type="parTrans" cxnId="{06B877ED-4685-4F1E-9BD2-BA8FB8830BB0}">
      <dgm:prSet/>
      <dgm:spPr/>
      <dgm:t>
        <a:bodyPr/>
        <a:lstStyle/>
        <a:p>
          <a:endParaRPr lang="en-US"/>
        </a:p>
      </dgm:t>
    </dgm:pt>
    <dgm:pt modelId="{59AFBCDB-A205-4DFB-BC91-354196BFDF44}" type="sibTrans" cxnId="{06B877ED-4685-4F1E-9BD2-BA8FB8830BB0}">
      <dgm:prSet/>
      <dgm:spPr/>
      <dgm:t>
        <a:bodyPr/>
        <a:lstStyle/>
        <a:p>
          <a:endParaRPr lang="en-US"/>
        </a:p>
      </dgm:t>
    </dgm:pt>
    <dgm:pt modelId="{2624E228-AEAD-4987-A3BB-7F65732B4F6D}">
      <dgm:prSet custT="1"/>
      <dgm:spPr/>
      <dgm:t>
        <a:bodyPr anchor="ctr"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Algorithms: WEKA’s Bagging variant for classification with REPTree as base classifier [6]</a:t>
          </a:r>
        </a:p>
      </dgm:t>
    </dgm:pt>
    <dgm:pt modelId="{B870D238-C37C-4E85-A41C-644EAF7760B5}" type="parTrans" cxnId="{377DF101-E271-4933-8703-91953E7509B9}">
      <dgm:prSet/>
      <dgm:spPr/>
      <dgm:t>
        <a:bodyPr/>
        <a:lstStyle/>
        <a:p>
          <a:endParaRPr lang="en-US"/>
        </a:p>
      </dgm:t>
    </dgm:pt>
    <dgm:pt modelId="{94FAF0E6-7CB9-44B2-B0F9-58C22E5C6644}" type="sibTrans" cxnId="{377DF101-E271-4933-8703-91953E7509B9}">
      <dgm:prSet/>
      <dgm:spPr/>
      <dgm:t>
        <a:bodyPr/>
        <a:lstStyle/>
        <a:p>
          <a:endParaRPr lang="en-US"/>
        </a:p>
      </dgm:t>
    </dgm:pt>
    <dgm:pt modelId="{6AAF0E00-C7C0-481A-A6D3-719644ED88D2}">
      <dgm:prSet custT="1"/>
      <dgm:spPr/>
      <dgm:t>
        <a:bodyPr anchor="ctr"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Dataset: 1,672 NY Times opinion blogs written by 100 male &amp; 100 female authors [6]</a:t>
          </a:r>
        </a:p>
      </dgm:t>
    </dgm:pt>
    <dgm:pt modelId="{DF1CC1A5-DA67-4CCF-977F-28CFA58D4E67}" type="parTrans" cxnId="{DF0643C2-8C38-4C0A-B22C-716B46217C39}">
      <dgm:prSet/>
      <dgm:spPr/>
      <dgm:t>
        <a:bodyPr/>
        <a:lstStyle/>
        <a:p>
          <a:endParaRPr lang="en-US"/>
        </a:p>
      </dgm:t>
    </dgm:pt>
    <dgm:pt modelId="{321E9B65-3B88-47BE-AD8D-84D58572C131}" type="sibTrans" cxnId="{DF0643C2-8C38-4C0A-B22C-716B46217C39}">
      <dgm:prSet/>
      <dgm:spPr/>
      <dgm:t>
        <a:bodyPr/>
        <a:lstStyle/>
        <a:p>
          <a:endParaRPr lang="en-US"/>
        </a:p>
      </dgm:t>
    </dgm:pt>
    <dgm:pt modelId="{7B67C2D3-0D1A-4799-8C73-1D7CC61A6C4C}">
      <dgm:prSet custT="1"/>
      <dgm:spPr/>
      <dgm:t>
        <a:bodyPr anchor="ctr"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Use of only syntactic feature group: 77.03% [6]</a:t>
          </a:r>
        </a:p>
      </dgm:t>
    </dgm:pt>
    <dgm:pt modelId="{364FFAA6-D786-49CD-8E19-62399F2DD93B}" type="parTrans" cxnId="{033381A7-921A-45E5-90B4-333606F52A35}">
      <dgm:prSet/>
      <dgm:spPr/>
      <dgm:t>
        <a:bodyPr/>
        <a:lstStyle/>
        <a:p>
          <a:endParaRPr lang="en-US"/>
        </a:p>
      </dgm:t>
    </dgm:pt>
    <dgm:pt modelId="{11C5D48F-5DAD-4467-9FF3-78CC69E109AE}" type="sibTrans" cxnId="{033381A7-921A-45E5-90B4-333606F52A35}">
      <dgm:prSet/>
      <dgm:spPr/>
      <dgm:t>
        <a:bodyPr/>
        <a:lstStyle/>
        <a:p>
          <a:endParaRPr lang="en-US"/>
        </a:p>
      </dgm:t>
    </dgm:pt>
    <dgm:pt modelId="{E67A8012-61A2-493E-BCD4-57E6581098D4}">
      <dgm:prSet custT="1"/>
      <dgm:spPr/>
      <dgm:t>
        <a:bodyPr anchor="ctr"/>
        <a:lstStyle/>
        <a:p>
          <a:endParaRPr lang="en-US" sz="1800" dirty="0" err="1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316758-CEEF-47D0-9779-BB8282CC001D}" type="parTrans" cxnId="{C682C13C-BC3A-46E3-96DD-08295AB542F3}">
      <dgm:prSet/>
      <dgm:spPr/>
      <dgm:t>
        <a:bodyPr/>
        <a:lstStyle/>
        <a:p>
          <a:endParaRPr lang="en-US"/>
        </a:p>
      </dgm:t>
    </dgm:pt>
    <dgm:pt modelId="{3153F519-E425-480A-8E9B-685BB44A0AAA}" type="sibTrans" cxnId="{C682C13C-BC3A-46E3-96DD-08295AB542F3}">
      <dgm:prSet/>
      <dgm:spPr/>
      <dgm:t>
        <a:bodyPr/>
        <a:lstStyle/>
        <a:p>
          <a:endParaRPr lang="en-US"/>
        </a:p>
      </dgm:t>
    </dgm:pt>
    <dgm:pt modelId="{AC164B98-03F0-456B-8AFC-08A11FBBB30D}" type="pres">
      <dgm:prSet presAssocID="{74F04126-631A-4367-BBBD-B4E4205A62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A944EE3-10F5-43B4-8C2F-1DB5CCE00410}" type="pres">
      <dgm:prSet presAssocID="{E67A8012-61A2-493E-BCD4-57E6581098D4}" presName="linNode" presStyleCnt="0"/>
      <dgm:spPr/>
    </dgm:pt>
    <dgm:pt modelId="{345C0FB6-2D2D-49BF-9463-1AE0243B1FF5}" type="pres">
      <dgm:prSet presAssocID="{E67A8012-61A2-493E-BCD4-57E6581098D4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34A61-F6A2-47F5-8BCD-D9BEBF9B978A}" type="pres">
      <dgm:prSet presAssocID="{E67A8012-61A2-493E-BCD4-57E6581098D4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2C13C-BC3A-46E3-96DD-08295AB542F3}" srcId="{74F04126-631A-4367-BBBD-B4E4205A624B}" destId="{E67A8012-61A2-493E-BCD4-57E6581098D4}" srcOrd="0" destOrd="0" parTransId="{5B316758-CEEF-47D0-9779-BB8282CC001D}" sibTransId="{3153F519-E425-480A-8E9B-685BB44A0AAA}"/>
    <dgm:cxn modelId="{DF0643C2-8C38-4C0A-B22C-716B46217C39}" srcId="{E67A8012-61A2-493E-BCD4-57E6581098D4}" destId="{6AAF0E00-C7C0-481A-A6D3-719644ED88D2}" srcOrd="2" destOrd="0" parTransId="{DF1CC1A5-DA67-4CCF-977F-28CFA58D4E67}" sibTransId="{321E9B65-3B88-47BE-AD8D-84D58572C131}"/>
    <dgm:cxn modelId="{664D0BA2-1060-467E-AD86-E626DA2209C0}" type="presOf" srcId="{2624E228-AEAD-4987-A3BB-7F65732B4F6D}" destId="{34F34A61-F6A2-47F5-8BCD-D9BEBF9B978A}" srcOrd="0" destOrd="1" presId="urn:microsoft.com/office/officeart/2005/8/layout/vList6"/>
    <dgm:cxn modelId="{4D6620B7-CDC0-4369-9C41-8E9AA5405B34}" type="presOf" srcId="{E67A8012-61A2-493E-BCD4-57E6581098D4}" destId="{345C0FB6-2D2D-49BF-9463-1AE0243B1FF5}" srcOrd="0" destOrd="0" presId="urn:microsoft.com/office/officeart/2005/8/layout/vList6"/>
    <dgm:cxn modelId="{033381A7-921A-45E5-90B4-333606F52A35}" srcId="{E67A8012-61A2-493E-BCD4-57E6581098D4}" destId="{7B67C2D3-0D1A-4799-8C73-1D7CC61A6C4C}" srcOrd="3" destOrd="0" parTransId="{364FFAA6-D786-49CD-8E19-62399F2DD93B}" sibTransId="{11C5D48F-5DAD-4467-9FF3-78CC69E109AE}"/>
    <dgm:cxn modelId="{14156F22-594F-4797-BA9C-7F4D3BFC59C2}" type="presOf" srcId="{CFF8C0C8-C0A1-4937-BA11-C1C108101AC4}" destId="{34F34A61-F6A2-47F5-8BCD-D9BEBF9B978A}" srcOrd="0" destOrd="0" presId="urn:microsoft.com/office/officeart/2005/8/layout/vList6"/>
    <dgm:cxn modelId="{F687B3B3-103D-4355-B4FC-51766F602E72}" type="presOf" srcId="{7B67C2D3-0D1A-4799-8C73-1D7CC61A6C4C}" destId="{34F34A61-F6A2-47F5-8BCD-D9BEBF9B978A}" srcOrd="0" destOrd="3" presId="urn:microsoft.com/office/officeart/2005/8/layout/vList6"/>
    <dgm:cxn modelId="{06B877ED-4685-4F1E-9BD2-BA8FB8830BB0}" srcId="{E67A8012-61A2-493E-BCD4-57E6581098D4}" destId="{CFF8C0C8-C0A1-4937-BA11-C1C108101AC4}" srcOrd="0" destOrd="0" parTransId="{26083459-FAE2-4B03-9B13-107E533B6390}" sibTransId="{59AFBCDB-A205-4DFB-BC91-354196BFDF44}"/>
    <dgm:cxn modelId="{377DF101-E271-4933-8703-91953E7509B9}" srcId="{E67A8012-61A2-493E-BCD4-57E6581098D4}" destId="{2624E228-AEAD-4987-A3BB-7F65732B4F6D}" srcOrd="1" destOrd="0" parTransId="{B870D238-C37C-4E85-A41C-644EAF7760B5}" sibTransId="{94FAF0E6-7CB9-44B2-B0F9-58C22E5C6644}"/>
    <dgm:cxn modelId="{2F97FCE2-A28B-4484-950A-1C41EA88680F}" type="presOf" srcId="{74F04126-631A-4367-BBBD-B4E4205A624B}" destId="{AC164B98-03F0-456B-8AFC-08A11FBBB30D}" srcOrd="0" destOrd="0" presId="urn:microsoft.com/office/officeart/2005/8/layout/vList6"/>
    <dgm:cxn modelId="{77D2FF58-49C3-4CF2-B950-1A15C20EE1D1}" type="presOf" srcId="{6AAF0E00-C7C0-481A-A6D3-719644ED88D2}" destId="{34F34A61-F6A2-47F5-8BCD-D9BEBF9B978A}" srcOrd="0" destOrd="2" presId="urn:microsoft.com/office/officeart/2005/8/layout/vList6"/>
    <dgm:cxn modelId="{CF36781D-D2E3-4674-A3C4-678AA833D8E1}" type="presParOf" srcId="{AC164B98-03F0-456B-8AFC-08A11FBBB30D}" destId="{1A944EE3-10F5-43B4-8C2F-1DB5CCE00410}" srcOrd="0" destOrd="0" presId="urn:microsoft.com/office/officeart/2005/8/layout/vList6"/>
    <dgm:cxn modelId="{D3BB9752-36C7-43E2-8B0E-BF3E68BDA411}" type="presParOf" srcId="{1A944EE3-10F5-43B4-8C2F-1DB5CCE00410}" destId="{345C0FB6-2D2D-49BF-9463-1AE0243B1FF5}" srcOrd="0" destOrd="0" presId="urn:microsoft.com/office/officeart/2005/8/layout/vList6"/>
    <dgm:cxn modelId="{F5806607-38DC-4CAC-9146-056B0C729F4E}" type="presParOf" srcId="{1A944EE3-10F5-43B4-8C2F-1DB5CCE00410}" destId="{34F34A61-F6A2-47F5-8BCD-D9BEBF9B97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F04126-631A-4367-BBBD-B4E4205A624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FC9179-53B4-46C9-B8BB-81AD2E083330}">
      <dgm:prSet custT="1"/>
      <dgm:spPr/>
      <dgm:t>
        <a:bodyPr anchor="ctr"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545 psycholinguistic &amp; gender-preferential cues [4]</a:t>
          </a:r>
        </a:p>
      </dgm:t>
    </dgm:pt>
    <dgm:pt modelId="{B27E2980-7647-482E-AC2A-68725515B905}" type="parTrans" cxnId="{92D540E2-277F-458D-864B-D9290BFFEC69}">
      <dgm:prSet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C13A6-F9B5-4079-86B8-6B9431C6B304}" type="sibTrans" cxnId="{92D540E2-277F-458D-864B-D9290BFFEC69}">
      <dgm:prSet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0CBE1-922B-4090-B789-3EA156798006}">
      <dgm:prSet custT="1"/>
      <dgm:spPr/>
      <dgm:t>
        <a:bodyPr anchor="ctr"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Dataset: collection of all English language stories produced by Reuters journalists between August 20, 1996 and August 19, 1997 [4]</a:t>
          </a:r>
        </a:p>
      </dgm:t>
    </dgm:pt>
    <dgm:pt modelId="{2E056CD8-953A-43A1-83DD-21C1859BC1DF}" type="parTrans" cxnId="{1552A100-0799-4623-880C-AE912B4FBB5C}">
      <dgm:prSet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5DFA35-1F83-4EFB-9A24-147C9E63391B}" type="sibTrans" cxnId="{1552A100-0799-4623-880C-AE912B4FBB5C}">
      <dgm:prSet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ED7A6-75C5-4A81-A15D-34E8B5514FF7}">
      <dgm:prSet custT="1"/>
      <dgm:spPr/>
      <dgm:t>
        <a:bodyPr anchor="ctr"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Used messages that contained 200 &lt; 1000 words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3CBA7A-ADEF-4DC7-99CD-AC902559084C}" type="parTrans" cxnId="{CEBC1BB7-6336-4429-A50B-54634B6AA68B}">
      <dgm:prSet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E25FD-46F8-47AB-8495-1B2955EFB814}" type="sibTrans" cxnId="{CEBC1BB7-6336-4429-A50B-54634B6AA68B}">
      <dgm:prSet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C2815D-0A5B-40A7-88B2-BAB858D800CB}">
      <dgm:prSet custT="1"/>
      <dgm:spPr/>
      <dgm:t>
        <a:bodyPr/>
        <a:lstStyle/>
        <a:p>
          <a:r>
            <a:rPr lang="en-US" sz="4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AD65512C-AA5F-4880-8678-79452B53A81D}" type="parTrans" cxnId="{F1FA6865-E7FF-472A-8FCA-D13BAC25C23A}">
      <dgm:prSet/>
      <dgm:spPr/>
      <dgm:t>
        <a:bodyPr/>
        <a:lstStyle/>
        <a:p>
          <a:endParaRPr lang="en-US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09C877-C39D-4285-92C9-562F1FC86F63}" type="sibTrans" cxnId="{F1FA6865-E7FF-472A-8FCA-D13BAC25C23A}">
      <dgm:prSet/>
      <dgm:spPr/>
      <dgm:t>
        <a:bodyPr/>
        <a:lstStyle/>
        <a:p>
          <a:endParaRPr lang="en-US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9A4910-8ABA-42B0-820A-36DCBEB783FF}">
      <dgm:prSet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Cosine similarity performed best to calculate distance between two vectors [7]</a:t>
          </a:r>
        </a:p>
      </dgm:t>
    </dgm:pt>
    <dgm:pt modelId="{431A9A20-7AC9-4909-BB92-E6DB260FBAA0}" type="parTrans" cxnId="{DA0940A3-CC9C-452D-9ECB-99C1066A85E2}">
      <dgm:prSet/>
      <dgm:spPr/>
      <dgm:t>
        <a:bodyPr/>
        <a:lstStyle/>
        <a:p>
          <a:endParaRPr lang="en-US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13AF32-265B-4673-99F9-A61D592E51B8}" type="sibTrans" cxnId="{DA0940A3-CC9C-452D-9ECB-99C1066A85E2}">
      <dgm:prSet/>
      <dgm:spPr/>
      <dgm:t>
        <a:bodyPr/>
        <a:lstStyle/>
        <a:p>
          <a:endParaRPr lang="en-US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7052B-F8BE-4D23-AC08-843CDA1A97FF}">
      <dgm:prSet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As the # of stacked messages increases, accuracy increases, but saturation is reached around 20 messages [7]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01DB55-AFC0-418C-B7F7-29CFBE500E69}" type="parTrans" cxnId="{999B54B9-8C46-4BB9-92AE-277A91FCBDEE}">
      <dgm:prSet/>
      <dgm:spPr/>
      <dgm:t>
        <a:bodyPr/>
        <a:lstStyle/>
        <a:p>
          <a:endParaRPr lang="en-US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C5614-B859-47FE-B635-52FD35FF157B}" type="sibTrans" cxnId="{999B54B9-8C46-4BB9-92AE-277A91FCBDEE}">
      <dgm:prSet/>
      <dgm:spPr/>
      <dgm:t>
        <a:bodyPr/>
        <a:lstStyle/>
        <a:p>
          <a:endParaRPr lang="en-US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50711F-72BE-4694-8576-36F4023FBEEF}">
      <dgm:prSet custT="1"/>
      <dgm:spPr/>
      <dgm:t>
        <a:bodyPr/>
        <a:lstStyle/>
        <a:p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Dataset: NUS SMS corpus [7]</a:t>
          </a:r>
          <a:endParaRPr 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176702-7025-4343-B4E3-6E8E830384E8}" type="parTrans" cxnId="{99DA4B29-983E-4DA8-BBE7-6C9C782EE02F}">
      <dgm:prSet/>
      <dgm:spPr/>
      <dgm:t>
        <a:bodyPr/>
        <a:lstStyle/>
        <a:p>
          <a:endParaRPr lang="en-US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E4DAE1-7FDC-4622-999D-444E70246938}" type="sibTrans" cxnId="{99DA4B29-983E-4DA8-BBE7-6C9C782EE02F}">
      <dgm:prSet/>
      <dgm:spPr/>
      <dgm:t>
        <a:bodyPr/>
        <a:lstStyle/>
        <a:p>
          <a:endParaRPr lang="en-US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164B98-03F0-456B-8AFC-08A11FBBB30D}" type="pres">
      <dgm:prSet presAssocID="{74F04126-631A-4367-BBBD-B4E4205A62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F36457-120C-4256-A4B6-D239CD5BDACC}" type="pres">
      <dgm:prSet presAssocID="{00C2815D-0A5B-40A7-88B2-BAB858D800CB}" presName="linNode" presStyleCnt="0"/>
      <dgm:spPr/>
    </dgm:pt>
    <dgm:pt modelId="{EFA9F035-2F4A-4241-A75F-5DC2A25F4776}" type="pres">
      <dgm:prSet presAssocID="{00C2815D-0A5B-40A7-88B2-BAB858D800CB}" presName="parentShp" presStyleLbl="node1" presStyleIdx="0" presStyleCnt="1" custLinFactNeighborX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C1655-AE15-4CC7-8BEF-24FA4240067C}" type="pres">
      <dgm:prSet presAssocID="{00C2815D-0A5B-40A7-88B2-BAB858D800CB}" presName="childShp" presStyleLbl="bgAccFollowNode1" presStyleIdx="0" presStyleCnt="1" custScaleX="111582" custScaleY="100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D8824-6AB4-436F-BCF2-44A9D90E6433}" type="presOf" srcId="{7E9A4910-8ABA-42B0-820A-36DCBEB783FF}" destId="{74DC1655-AE15-4CC7-8BEF-24FA4240067C}" srcOrd="0" destOrd="1" presId="urn:microsoft.com/office/officeart/2005/8/layout/vList6"/>
    <dgm:cxn modelId="{999B54B9-8C46-4BB9-92AE-277A91FCBDEE}" srcId="{00C2815D-0A5B-40A7-88B2-BAB858D800CB}" destId="{BC77052B-F8BE-4D23-AC08-843CDA1A97FF}" srcOrd="2" destOrd="0" parTransId="{CE01DB55-AFC0-418C-B7F7-29CFBE500E69}" sibTransId="{89FC5614-B859-47FE-B635-52FD35FF157B}"/>
    <dgm:cxn modelId="{A27C2303-F3F8-4378-AF64-101964CF07EF}" type="presOf" srcId="{B2AED7A6-75C5-4A81-A15D-34E8B5514FF7}" destId="{74DC1655-AE15-4CC7-8BEF-24FA4240067C}" srcOrd="0" destOrd="5" presId="urn:microsoft.com/office/officeart/2005/8/layout/vList6"/>
    <dgm:cxn modelId="{4D49C683-8F1B-4C6B-9816-97493F2664A4}" type="presOf" srcId="{F650711F-72BE-4694-8576-36F4023FBEEF}" destId="{74DC1655-AE15-4CC7-8BEF-24FA4240067C}" srcOrd="0" destOrd="0" presId="urn:microsoft.com/office/officeart/2005/8/layout/vList6"/>
    <dgm:cxn modelId="{99DA4B29-983E-4DA8-BBE7-6C9C782EE02F}" srcId="{00C2815D-0A5B-40A7-88B2-BAB858D800CB}" destId="{F650711F-72BE-4694-8576-36F4023FBEEF}" srcOrd="0" destOrd="0" parTransId="{A7176702-7025-4343-B4E3-6E8E830384E8}" sibTransId="{B4E4DAE1-7FDC-4622-999D-444E70246938}"/>
    <dgm:cxn modelId="{82C1ED68-EA68-48A1-8514-917D0189EE16}" type="presOf" srcId="{89FC9179-53B4-46C9-B8BB-81AD2E083330}" destId="{74DC1655-AE15-4CC7-8BEF-24FA4240067C}" srcOrd="0" destOrd="3" presId="urn:microsoft.com/office/officeart/2005/8/layout/vList6"/>
    <dgm:cxn modelId="{E0596CB1-ABDF-473C-BB90-42671471DA30}" type="presOf" srcId="{AF20CBE1-922B-4090-B789-3EA156798006}" destId="{74DC1655-AE15-4CC7-8BEF-24FA4240067C}" srcOrd="0" destOrd="4" presId="urn:microsoft.com/office/officeart/2005/8/layout/vList6"/>
    <dgm:cxn modelId="{F1FA6865-E7FF-472A-8FCA-D13BAC25C23A}" srcId="{74F04126-631A-4367-BBBD-B4E4205A624B}" destId="{00C2815D-0A5B-40A7-88B2-BAB858D800CB}" srcOrd="0" destOrd="0" parTransId="{AD65512C-AA5F-4880-8678-79452B53A81D}" sibTransId="{4309C877-C39D-4285-92C9-562F1FC86F63}"/>
    <dgm:cxn modelId="{1552A100-0799-4623-880C-AE912B4FBB5C}" srcId="{00C2815D-0A5B-40A7-88B2-BAB858D800CB}" destId="{AF20CBE1-922B-4090-B789-3EA156798006}" srcOrd="4" destOrd="0" parTransId="{2E056CD8-953A-43A1-83DD-21C1859BC1DF}" sibTransId="{0A5DFA35-1F83-4EFB-9A24-147C9E63391B}"/>
    <dgm:cxn modelId="{1C0E1E95-FD2C-4BF8-991F-9C434F00E206}" type="presOf" srcId="{00C2815D-0A5B-40A7-88B2-BAB858D800CB}" destId="{EFA9F035-2F4A-4241-A75F-5DC2A25F4776}" srcOrd="0" destOrd="0" presId="urn:microsoft.com/office/officeart/2005/8/layout/vList6"/>
    <dgm:cxn modelId="{DA0940A3-CC9C-452D-9ECB-99C1066A85E2}" srcId="{00C2815D-0A5B-40A7-88B2-BAB858D800CB}" destId="{7E9A4910-8ABA-42B0-820A-36DCBEB783FF}" srcOrd="1" destOrd="0" parTransId="{431A9A20-7AC9-4909-BB92-E6DB260FBAA0}" sibTransId="{AF13AF32-265B-4673-99F9-A61D592E51B8}"/>
    <dgm:cxn modelId="{CEBC1BB7-6336-4429-A50B-54634B6AA68B}" srcId="{00C2815D-0A5B-40A7-88B2-BAB858D800CB}" destId="{B2AED7A6-75C5-4A81-A15D-34E8B5514FF7}" srcOrd="5" destOrd="0" parTransId="{D23CBA7A-ADEF-4DC7-99CD-AC902559084C}" sibTransId="{457E25FD-46F8-47AB-8495-1B2955EFB814}"/>
    <dgm:cxn modelId="{AE2572D6-4B0A-41D8-A253-D5A80132B3CF}" type="presOf" srcId="{74F04126-631A-4367-BBBD-B4E4205A624B}" destId="{AC164B98-03F0-456B-8AFC-08A11FBBB30D}" srcOrd="0" destOrd="0" presId="urn:microsoft.com/office/officeart/2005/8/layout/vList6"/>
    <dgm:cxn modelId="{92D540E2-277F-458D-864B-D9290BFFEC69}" srcId="{00C2815D-0A5B-40A7-88B2-BAB858D800CB}" destId="{89FC9179-53B4-46C9-B8BB-81AD2E083330}" srcOrd="3" destOrd="0" parTransId="{B27E2980-7647-482E-AC2A-68725515B905}" sibTransId="{79BC13A6-F9B5-4079-86B8-6B9431C6B304}"/>
    <dgm:cxn modelId="{7BFDE7AB-8C02-4696-8530-9B9ABDA41B39}" type="presOf" srcId="{BC77052B-F8BE-4D23-AC08-843CDA1A97FF}" destId="{74DC1655-AE15-4CC7-8BEF-24FA4240067C}" srcOrd="0" destOrd="2" presId="urn:microsoft.com/office/officeart/2005/8/layout/vList6"/>
    <dgm:cxn modelId="{D75C8204-5140-4197-8D62-F829585699C2}" type="presParOf" srcId="{AC164B98-03F0-456B-8AFC-08A11FBBB30D}" destId="{26F36457-120C-4256-A4B6-D239CD5BDACC}" srcOrd="0" destOrd="0" presId="urn:microsoft.com/office/officeart/2005/8/layout/vList6"/>
    <dgm:cxn modelId="{AB399845-965F-4EA3-8293-876E5C4C64A3}" type="presParOf" srcId="{26F36457-120C-4256-A4B6-D239CD5BDACC}" destId="{EFA9F035-2F4A-4241-A75F-5DC2A25F4776}" srcOrd="0" destOrd="0" presId="urn:microsoft.com/office/officeart/2005/8/layout/vList6"/>
    <dgm:cxn modelId="{DAB55515-8B0E-4AAD-AAA0-8730D81F0480}" type="presParOf" srcId="{26F36457-120C-4256-A4B6-D239CD5BDACC}" destId="{74DC1655-AE15-4CC7-8BEF-24FA4240067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AA7936-0525-4ABF-9554-40C8290536D6}" type="doc">
      <dgm:prSet loTypeId="urn:microsoft.com/office/officeart/2005/8/layout/default#4" loCatId="list" qsTypeId="urn:microsoft.com/office/officeart/2005/8/quickstyle/simple4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28DBF37C-0776-48B4-9003-032A9D724031}">
      <dgm:prSet phldrT="[Text]" custT="1"/>
      <dgm:spPr/>
      <dgm:t>
        <a:bodyPr anchor="ctr"/>
        <a:lstStyle/>
        <a:p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Hybrid approach using a classification technique &amp; N-gram modeling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B7B75F-33E5-499F-A21B-7DF30FE0BB12}" type="parTrans" cxnId="{A9AD17E4-BA10-4D48-B254-BC41AF3BBC20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20661-D477-4A83-A3DA-85245CFC7443}" type="sibTrans" cxnId="{A9AD17E4-BA10-4D48-B254-BC41AF3BBC20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088D80-19B6-4156-881B-06F815C30450}">
      <dgm:prSet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Dataset</a:t>
          </a:r>
        </a:p>
      </dgm:t>
    </dgm:pt>
    <dgm:pt modelId="{8E6899F8-3237-453F-BACE-35B38D9DEB15}" type="parTrans" cxnId="{E6058913-BD5E-42BA-9486-D18AEE4459F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8A4D26-2ABC-41C9-8FE2-90DB03E496B9}" type="sibTrans" cxnId="{E6058913-BD5E-42BA-9486-D18AEE4459F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75ACD8-8E9A-43E4-90FC-7B223DF7190C}">
      <dgm:prSet/>
      <dgm:spPr/>
      <dgm:t>
        <a:bodyPr/>
        <a:lstStyle/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Accuracy will be measured by the percentage of correct author gender classifications</a:t>
          </a:r>
          <a:endParaRPr lang="en-US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A8CEE6-AC88-432A-99EB-930CD17B3618}" type="parTrans" cxnId="{45D32601-589B-4C89-B566-5F273F355D4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409BFB-5124-4CD4-88AC-47652F60E2EA}" type="sibTrans" cxnId="{45D32601-589B-4C89-B566-5F273F355D4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7700D0-A895-4FEF-9466-425C2447E593}">
      <dgm:prSet/>
      <dgm:spPr/>
      <dgm:t>
        <a:bodyPr/>
        <a:lstStyle/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Classification using Naïve Bayes</a:t>
          </a:r>
          <a:endParaRPr lang="en-US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159B9F-FA8F-4B52-868B-1BD13CE0C5D8}" type="parTrans" cxnId="{A10A8C5F-5C35-483B-BFDD-3FDD9E88F3A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1713D5-38B0-432E-BC82-A54AB34AA10B}" type="sibTrans" cxnId="{A10A8C5F-5C35-483B-BFDD-3FDD9E88F3A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07C3A-CB55-4777-9ED9-EC3CE2BE5666}">
      <dgm:prSet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N-gram model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F0E65D-FF38-4908-9566-ABD69A957CED}" type="parTrans" cxnId="{3786793E-6D4C-4AB0-BDF3-C7954806C81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DB396-AD28-4A9C-BDCF-8024AB96E5AD}" type="sibTrans" cxnId="{3786793E-6D4C-4AB0-BDF3-C7954806C81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F1BE3-9049-453A-94C5-044603C6494F}">
      <dgm:prSet/>
      <dgm:spPr/>
      <dgm:t>
        <a:bodyPr/>
        <a:lstStyle/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NSU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SMS corpus</a:t>
          </a:r>
        </a:p>
      </dgm:t>
    </dgm:pt>
    <dgm:pt modelId="{627576FC-A498-4260-8E36-03588C4A8C91}" type="parTrans" cxnId="{C95F1BCC-F645-4942-86D2-CCC1B8FE61D3}">
      <dgm:prSet/>
      <dgm:spPr/>
      <dgm:t>
        <a:bodyPr/>
        <a:lstStyle/>
        <a:p>
          <a:endParaRPr lang="en-US"/>
        </a:p>
      </dgm:t>
    </dgm:pt>
    <dgm:pt modelId="{D785FAE3-B0D2-4AE1-A373-BC28451B9043}" type="sibTrans" cxnId="{C95F1BCC-F645-4942-86D2-CCC1B8FE61D3}">
      <dgm:prSet/>
      <dgm:spPr/>
      <dgm:t>
        <a:bodyPr/>
        <a:lstStyle/>
        <a:p>
          <a:endParaRPr lang="en-US"/>
        </a:p>
      </dgm:t>
    </dgm:pt>
    <dgm:pt modelId="{7B8652CE-1485-468F-BF0D-699CADAE2E35}">
      <dgm:prSet/>
      <dgm:spPr/>
      <dgm:t>
        <a:bodyPr/>
        <a:lstStyle/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longest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common string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E59E8F-D2EB-4D77-A89F-E761FD319B3E}" type="parTrans" cxnId="{150A368C-2A7B-421E-A58B-5B1AB54F3958}">
      <dgm:prSet/>
      <dgm:spPr/>
      <dgm:t>
        <a:bodyPr/>
        <a:lstStyle/>
        <a:p>
          <a:endParaRPr lang="en-US"/>
        </a:p>
      </dgm:t>
    </dgm:pt>
    <dgm:pt modelId="{62D45C03-E55F-416A-B2FB-14334025A600}" type="sibTrans" cxnId="{150A368C-2A7B-421E-A58B-5B1AB54F3958}">
      <dgm:prSet/>
      <dgm:spPr/>
      <dgm:t>
        <a:bodyPr/>
        <a:lstStyle/>
        <a:p>
          <a:endParaRPr lang="en-US"/>
        </a:p>
      </dgm:t>
    </dgm:pt>
    <dgm:pt modelId="{B0CADD25-96EC-439D-86B9-9FC062E5611F}" type="pres">
      <dgm:prSet presAssocID="{45AA7936-0525-4ABF-9554-40C8290536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87787F-276D-4E62-B99F-0D91DC57D54C}" type="pres">
      <dgm:prSet presAssocID="{28DBF37C-0776-48B4-9003-032A9D724031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02B488B-8A2F-4F6D-A469-920E676B25E7}" type="pres">
      <dgm:prSet presAssocID="{44020661-D477-4A83-A3DA-85245CFC7443}" presName="sibTrans" presStyleCnt="0"/>
      <dgm:spPr/>
    </dgm:pt>
    <dgm:pt modelId="{C522D697-35E8-4CB8-839D-FC7FED40F2F9}" type="pres">
      <dgm:prSet presAssocID="{0A088D80-19B6-4156-881B-06F815C3045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116C1EC-8420-4F13-B362-B3C8B2B608E9}" type="pres">
      <dgm:prSet presAssocID="{718A4D26-2ABC-41C9-8FE2-90DB03E496B9}" presName="sibTrans" presStyleCnt="0"/>
      <dgm:spPr/>
    </dgm:pt>
    <dgm:pt modelId="{0C960CE8-A99E-4720-97EF-D9AE97402833}" type="pres">
      <dgm:prSet presAssocID="{0F75ACD8-8E9A-43E4-90FC-7B223DF7190C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9F8947A-00D1-4F71-9DDB-08C7211545BB}" type="pres">
      <dgm:prSet presAssocID="{12409BFB-5124-4CD4-88AC-47652F60E2EA}" presName="sibTrans" presStyleCnt="0"/>
      <dgm:spPr/>
    </dgm:pt>
    <dgm:pt modelId="{791E62B0-E7AA-4455-8FF7-2F97EE08C7CE}" type="pres">
      <dgm:prSet presAssocID="{E97700D0-A895-4FEF-9466-425C2447E593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6D613E3-45FF-4A28-A6CB-2E71658C8BC6}" type="pres">
      <dgm:prSet presAssocID="{831713D5-38B0-432E-BC82-A54AB34AA10B}" presName="sibTrans" presStyleCnt="0"/>
      <dgm:spPr/>
    </dgm:pt>
    <dgm:pt modelId="{676CE799-8E7E-43D8-B61B-23BD239A97F5}" type="pres">
      <dgm:prSet presAssocID="{8EE07C3A-CB55-4777-9ED9-EC3CE2BE5666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A9AD17E4-BA10-4D48-B254-BC41AF3BBC20}" srcId="{45AA7936-0525-4ABF-9554-40C8290536D6}" destId="{28DBF37C-0776-48B4-9003-032A9D724031}" srcOrd="0" destOrd="0" parTransId="{15B7B75F-33E5-499F-A21B-7DF30FE0BB12}" sibTransId="{44020661-D477-4A83-A3DA-85245CFC7443}"/>
    <dgm:cxn modelId="{4AF32A6A-AF7F-47A9-9515-0EBDAB89B13D}" type="presOf" srcId="{243F1BE3-9049-453A-94C5-044603C6494F}" destId="{C522D697-35E8-4CB8-839D-FC7FED40F2F9}" srcOrd="0" destOrd="1" presId="urn:microsoft.com/office/officeart/2005/8/layout/default#4"/>
    <dgm:cxn modelId="{80179874-D12D-4922-B528-3FFED84528C9}" type="presOf" srcId="{8EE07C3A-CB55-4777-9ED9-EC3CE2BE5666}" destId="{676CE799-8E7E-43D8-B61B-23BD239A97F5}" srcOrd="0" destOrd="0" presId="urn:microsoft.com/office/officeart/2005/8/layout/default#4"/>
    <dgm:cxn modelId="{98D4BA7F-12F2-4D2E-922C-4CE9643FFD3E}" type="presOf" srcId="{45AA7936-0525-4ABF-9554-40C8290536D6}" destId="{B0CADD25-96EC-439D-86B9-9FC062E5611F}" srcOrd="0" destOrd="0" presId="urn:microsoft.com/office/officeart/2005/8/layout/default#4"/>
    <dgm:cxn modelId="{BD72615F-7FC0-47C4-8B0D-6632B892CD97}" type="presOf" srcId="{7B8652CE-1485-468F-BF0D-699CADAE2E35}" destId="{676CE799-8E7E-43D8-B61B-23BD239A97F5}" srcOrd="0" destOrd="1" presId="urn:microsoft.com/office/officeart/2005/8/layout/default#4"/>
    <dgm:cxn modelId="{A10A8C5F-5C35-483B-BFDD-3FDD9E88F3A0}" srcId="{45AA7936-0525-4ABF-9554-40C8290536D6}" destId="{E97700D0-A895-4FEF-9466-425C2447E593}" srcOrd="3" destOrd="0" parTransId="{54159B9F-FA8F-4B52-868B-1BD13CE0C5D8}" sibTransId="{831713D5-38B0-432E-BC82-A54AB34AA10B}"/>
    <dgm:cxn modelId="{3786793E-6D4C-4AB0-BDF3-C7954806C81F}" srcId="{45AA7936-0525-4ABF-9554-40C8290536D6}" destId="{8EE07C3A-CB55-4777-9ED9-EC3CE2BE5666}" srcOrd="4" destOrd="0" parTransId="{DCF0E65D-FF38-4908-9566-ABD69A957CED}" sibTransId="{37BDB396-AD28-4A9C-BDCF-8024AB96E5AD}"/>
    <dgm:cxn modelId="{7ED40D2D-C77B-45E8-9037-2C2AB235DF43}" type="presOf" srcId="{28DBF37C-0776-48B4-9003-032A9D724031}" destId="{7B87787F-276D-4E62-B99F-0D91DC57D54C}" srcOrd="0" destOrd="0" presId="urn:microsoft.com/office/officeart/2005/8/layout/default#4"/>
    <dgm:cxn modelId="{C95F1BCC-F645-4942-86D2-CCC1B8FE61D3}" srcId="{0A088D80-19B6-4156-881B-06F815C30450}" destId="{243F1BE3-9049-453A-94C5-044603C6494F}" srcOrd="0" destOrd="0" parTransId="{627576FC-A498-4260-8E36-03588C4A8C91}" sibTransId="{D785FAE3-B0D2-4AE1-A373-BC28451B9043}"/>
    <dgm:cxn modelId="{45D32601-589B-4C89-B566-5F273F355D43}" srcId="{45AA7936-0525-4ABF-9554-40C8290536D6}" destId="{0F75ACD8-8E9A-43E4-90FC-7B223DF7190C}" srcOrd="2" destOrd="0" parTransId="{2EA8CEE6-AC88-432A-99EB-930CD17B3618}" sibTransId="{12409BFB-5124-4CD4-88AC-47652F60E2EA}"/>
    <dgm:cxn modelId="{7443108D-341A-4977-88DB-CB9D57332641}" type="presOf" srcId="{E97700D0-A895-4FEF-9466-425C2447E593}" destId="{791E62B0-E7AA-4455-8FF7-2F97EE08C7CE}" srcOrd="0" destOrd="0" presId="urn:microsoft.com/office/officeart/2005/8/layout/default#4"/>
    <dgm:cxn modelId="{E6058913-BD5E-42BA-9486-D18AEE4459F0}" srcId="{45AA7936-0525-4ABF-9554-40C8290536D6}" destId="{0A088D80-19B6-4156-881B-06F815C30450}" srcOrd="1" destOrd="0" parTransId="{8E6899F8-3237-453F-BACE-35B38D9DEB15}" sibTransId="{718A4D26-2ABC-41C9-8FE2-90DB03E496B9}"/>
    <dgm:cxn modelId="{0A794B13-57B2-4BAA-931C-D981C03B7E58}" type="presOf" srcId="{0F75ACD8-8E9A-43E4-90FC-7B223DF7190C}" destId="{0C960CE8-A99E-4720-97EF-D9AE97402833}" srcOrd="0" destOrd="0" presId="urn:microsoft.com/office/officeart/2005/8/layout/default#4"/>
    <dgm:cxn modelId="{150A368C-2A7B-421E-A58B-5B1AB54F3958}" srcId="{8EE07C3A-CB55-4777-9ED9-EC3CE2BE5666}" destId="{7B8652CE-1485-468F-BF0D-699CADAE2E35}" srcOrd="0" destOrd="0" parTransId="{9DE59E8F-D2EB-4D77-A89F-E761FD319B3E}" sibTransId="{62D45C03-E55F-416A-B2FB-14334025A600}"/>
    <dgm:cxn modelId="{E098BC85-5C7D-49D8-AFBE-2730F54FBAE6}" type="presOf" srcId="{0A088D80-19B6-4156-881B-06F815C30450}" destId="{C522D697-35E8-4CB8-839D-FC7FED40F2F9}" srcOrd="0" destOrd="0" presId="urn:microsoft.com/office/officeart/2005/8/layout/default#4"/>
    <dgm:cxn modelId="{6384A321-C24B-4C09-81A1-BF8325B04CB8}" type="presParOf" srcId="{B0CADD25-96EC-439D-86B9-9FC062E5611F}" destId="{7B87787F-276D-4E62-B99F-0D91DC57D54C}" srcOrd="0" destOrd="0" presId="urn:microsoft.com/office/officeart/2005/8/layout/default#4"/>
    <dgm:cxn modelId="{7569BFDF-65F9-4A82-A96B-BABE834AA717}" type="presParOf" srcId="{B0CADD25-96EC-439D-86B9-9FC062E5611F}" destId="{A02B488B-8A2F-4F6D-A469-920E676B25E7}" srcOrd="1" destOrd="0" presId="urn:microsoft.com/office/officeart/2005/8/layout/default#4"/>
    <dgm:cxn modelId="{888536D7-811B-4624-B282-A16DA88781F1}" type="presParOf" srcId="{B0CADD25-96EC-439D-86B9-9FC062E5611F}" destId="{C522D697-35E8-4CB8-839D-FC7FED40F2F9}" srcOrd="2" destOrd="0" presId="urn:microsoft.com/office/officeart/2005/8/layout/default#4"/>
    <dgm:cxn modelId="{1B957B95-9E3D-403B-8D27-55F4AED81B4D}" type="presParOf" srcId="{B0CADD25-96EC-439D-86B9-9FC062E5611F}" destId="{9116C1EC-8420-4F13-B362-B3C8B2B608E9}" srcOrd="3" destOrd="0" presId="urn:microsoft.com/office/officeart/2005/8/layout/default#4"/>
    <dgm:cxn modelId="{8DEF9E12-93F6-432D-8F09-F03975995D52}" type="presParOf" srcId="{B0CADD25-96EC-439D-86B9-9FC062E5611F}" destId="{0C960CE8-A99E-4720-97EF-D9AE97402833}" srcOrd="4" destOrd="0" presId="urn:microsoft.com/office/officeart/2005/8/layout/default#4"/>
    <dgm:cxn modelId="{111393D0-8B33-4125-8ADB-0C238866C25E}" type="presParOf" srcId="{B0CADD25-96EC-439D-86B9-9FC062E5611F}" destId="{79F8947A-00D1-4F71-9DDB-08C7211545BB}" srcOrd="5" destOrd="0" presId="urn:microsoft.com/office/officeart/2005/8/layout/default#4"/>
    <dgm:cxn modelId="{B0D23DA0-6A89-4504-91B1-8C098FBCD255}" type="presParOf" srcId="{B0CADD25-96EC-439D-86B9-9FC062E5611F}" destId="{791E62B0-E7AA-4455-8FF7-2F97EE08C7CE}" srcOrd="6" destOrd="0" presId="urn:microsoft.com/office/officeart/2005/8/layout/default#4"/>
    <dgm:cxn modelId="{A2E2394C-AF19-4ED4-AEAC-22B163347DFA}" type="presParOf" srcId="{B0CADD25-96EC-439D-86B9-9FC062E5611F}" destId="{E6D613E3-45FF-4A28-A6CB-2E71658C8BC6}" srcOrd="7" destOrd="0" presId="urn:microsoft.com/office/officeart/2005/8/layout/default#4"/>
    <dgm:cxn modelId="{F5A98A04-7CB5-4AA4-95CE-0391C2306334}" type="presParOf" srcId="{B0CADD25-96EC-439D-86B9-9FC062E5611F}" destId="{676CE799-8E7E-43D8-B61B-23BD239A97F5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B2F920-A3EB-4766-B8CE-08FC0500488D}">
      <dsp:nvSpPr>
        <dsp:cNvPr id="0" name=""/>
        <dsp:cNvSpPr/>
      </dsp:nvSpPr>
      <dsp:spPr>
        <a:xfrm>
          <a:off x="1026" y="1359139"/>
          <a:ext cx="2578487" cy="995296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8C9256-E2FF-4565-AD1D-68285EE0836A}">
      <dsp:nvSpPr>
        <dsp:cNvPr id="0" name=""/>
        <dsp:cNvSpPr/>
      </dsp:nvSpPr>
      <dsp:spPr>
        <a:xfrm>
          <a:off x="688623" y="1607963"/>
          <a:ext cx="2177389" cy="995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U.S. wireless users send &amp; receive an average of 6 billion text messages a day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8623" y="1607963"/>
        <a:ext cx="2177389" cy="995296"/>
      </dsp:txXfrm>
    </dsp:sp>
    <dsp:sp modelId="{1A3E3A00-A0B9-48F8-91F9-8FCE632ED620}">
      <dsp:nvSpPr>
        <dsp:cNvPr id="0" name=""/>
        <dsp:cNvSpPr/>
      </dsp:nvSpPr>
      <dsp:spPr>
        <a:xfrm>
          <a:off x="2946232" y="1359139"/>
          <a:ext cx="2578487" cy="995296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B8964-CE7A-4194-A62B-D6E42E7963DD}">
      <dsp:nvSpPr>
        <dsp:cNvPr id="0" name=""/>
        <dsp:cNvSpPr/>
      </dsp:nvSpPr>
      <dsp:spPr>
        <a:xfrm>
          <a:off x="3633829" y="1607963"/>
          <a:ext cx="2177389" cy="995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latin typeface="Arial" panose="020B0604020202020204" pitchFamily="34" charset="0"/>
              <a:cs typeface="Arial" panose="020B0604020202020204" pitchFamily="34" charset="0"/>
            </a:rPr>
            <a:t>Visual anonymity can be misused and exploited by criminals</a:t>
          </a:r>
          <a:endParaRPr lang="en-US" sz="12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33829" y="1607963"/>
        <a:ext cx="2177389" cy="995296"/>
      </dsp:txXfrm>
    </dsp:sp>
    <dsp:sp modelId="{13FEFA50-7960-42F4-9D26-05F22C7F4A1A}">
      <dsp:nvSpPr>
        <dsp:cNvPr id="0" name=""/>
        <dsp:cNvSpPr/>
      </dsp:nvSpPr>
      <dsp:spPr>
        <a:xfrm>
          <a:off x="5891438" y="1359139"/>
          <a:ext cx="2578487" cy="995296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7999A3-B780-42B8-A722-1F414B3C2A2D}">
      <dsp:nvSpPr>
        <dsp:cNvPr id="0" name=""/>
        <dsp:cNvSpPr/>
      </dsp:nvSpPr>
      <dsp:spPr>
        <a:xfrm>
          <a:off x="6579035" y="1607963"/>
          <a:ext cx="2177389" cy="995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latin typeface="Arial" panose="020B0604020202020204" pitchFamily="34" charset="0"/>
              <a:cs typeface="Arial" panose="020B0604020202020204" pitchFamily="34" charset="0"/>
            </a:rPr>
            <a:t>Cyber forensics methods are needed for detecting SMS authors for use in criminal persecution cases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79035" y="1607963"/>
        <a:ext cx="2177389" cy="9952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AAA5EF-7534-45A8-86CA-6D9CA2613219}">
      <dsp:nvSpPr>
        <dsp:cNvPr id="0" name=""/>
        <dsp:cNvSpPr/>
      </dsp:nvSpPr>
      <dsp:spPr>
        <a:xfrm>
          <a:off x="3078479" y="0"/>
          <a:ext cx="4617720" cy="3733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545 psycholinguistic &amp; gender-preferential cues [4]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Dataset: collection of all English language stories produced by Reuters journalists between August 20, 1996 and August 19, 1997 [4]</a:t>
          </a: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Used messages that contained 200 &lt; 1000 words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8479" y="0"/>
        <a:ext cx="4617720" cy="3733800"/>
      </dsp:txXfrm>
    </dsp:sp>
    <dsp:sp modelId="{D79BDDC3-6F74-4FF7-BBBF-0B7612236130}">
      <dsp:nvSpPr>
        <dsp:cNvPr id="0" name=""/>
        <dsp:cNvSpPr/>
      </dsp:nvSpPr>
      <dsp:spPr>
        <a:xfrm>
          <a:off x="0" y="0"/>
          <a:ext cx="3078480" cy="3733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3078480" cy="3733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87787F-276D-4E62-B99F-0D91DC57D54C}">
      <dsp:nvSpPr>
        <dsp:cNvPr id="0" name=""/>
        <dsp:cNvSpPr/>
      </dsp:nvSpPr>
      <dsp:spPr>
        <a:xfrm>
          <a:off x="338621" y="979"/>
          <a:ext cx="3124646" cy="18747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Enron email dataset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Messages containing 50 &lt; 1000 words [4]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8621" y="979"/>
        <a:ext cx="3124646" cy="1874787"/>
      </dsp:txXfrm>
    </dsp:sp>
    <dsp:sp modelId="{3E74B437-E38D-40FA-8ECB-99A77C935872}">
      <dsp:nvSpPr>
        <dsp:cNvPr id="0" name=""/>
        <dsp:cNvSpPr/>
      </dsp:nvSpPr>
      <dsp:spPr>
        <a:xfrm>
          <a:off x="3775732" y="979"/>
          <a:ext cx="3124646" cy="18747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Examined performance of Bayesian-based logistic regression, Ada-Boost decision tree, &amp; Support Vector Machine (SVM) [4]</a:t>
          </a:r>
          <a:endParaRPr lang="en-US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75732" y="979"/>
        <a:ext cx="3124646" cy="1874787"/>
      </dsp:txXfrm>
    </dsp:sp>
    <dsp:sp modelId="{8E90DC0F-A891-4594-AD6B-C7AC9228EA3A}">
      <dsp:nvSpPr>
        <dsp:cNvPr id="0" name=""/>
        <dsp:cNvSpPr/>
      </dsp:nvSpPr>
      <dsp:spPr>
        <a:xfrm>
          <a:off x="338621" y="2188232"/>
          <a:ext cx="3124646" cy="187478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Best classification result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SVM with 76.75% (Reuter’s) &amp; 82.23% (Enron) accuracies [4]</a:t>
          </a:r>
        </a:p>
      </dsp:txBody>
      <dsp:txXfrm>
        <a:off x="338621" y="2188232"/>
        <a:ext cx="3124646" cy="1874787"/>
      </dsp:txXfrm>
    </dsp:sp>
    <dsp:sp modelId="{8685EC8E-7DDC-4C2C-9772-BD3345DE8C3D}">
      <dsp:nvSpPr>
        <dsp:cNvPr id="0" name=""/>
        <dsp:cNvSpPr/>
      </dsp:nvSpPr>
      <dsp:spPr>
        <a:xfrm>
          <a:off x="3775732" y="2188232"/>
          <a:ext cx="3124646" cy="187478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Examination of parameter performance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Accuracy increases with increasing number of words [4]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75732" y="2188232"/>
        <a:ext cx="3124646" cy="18747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87787F-276D-4E62-B99F-0D91DC57D54C}">
      <dsp:nvSpPr>
        <dsp:cNvPr id="0" name=""/>
        <dsp:cNvSpPr/>
      </dsp:nvSpPr>
      <dsp:spPr>
        <a:xfrm>
          <a:off x="0" y="60959"/>
          <a:ext cx="3352800" cy="2011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Examination of feature sets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Word-based features &amp; function words were more important [4]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0959"/>
        <a:ext cx="3352800" cy="20116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C550EB-DBB3-4C1E-ADF6-2C18EF540AF2}">
      <dsp:nvSpPr>
        <dsp:cNvPr id="0" name=""/>
        <dsp:cNvSpPr/>
      </dsp:nvSpPr>
      <dsp:spPr>
        <a:xfrm>
          <a:off x="3230879" y="0"/>
          <a:ext cx="4846320" cy="3733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Algorithms: C4.5, k-nearest neighbor, Naïve Bayes, &amp; SVM [2]</a:t>
          </a:r>
        </a:p>
      </dsp:txBody>
      <dsp:txXfrm>
        <a:off x="3230879" y="0"/>
        <a:ext cx="4846320" cy="3733800"/>
      </dsp:txXfrm>
    </dsp:sp>
    <dsp:sp modelId="{B19AC1B4-0421-4EAC-9705-4047B541E29C}">
      <dsp:nvSpPr>
        <dsp:cNvPr id="0" name=""/>
        <dsp:cNvSpPr/>
      </dsp:nvSpPr>
      <dsp:spPr>
        <a:xfrm>
          <a:off x="0" y="0"/>
          <a:ext cx="3230880" cy="3733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0" y="0"/>
        <a:ext cx="3230880" cy="3733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87787F-276D-4E62-B99F-0D91DC57D54C}">
      <dsp:nvSpPr>
        <dsp:cNvPr id="0" name=""/>
        <dsp:cNvSpPr/>
      </dsp:nvSpPr>
      <dsp:spPr>
        <a:xfrm>
          <a:off x="883" y="998109"/>
          <a:ext cx="3446301" cy="20677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Datasets: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IM conversation logs from 19 authors collected by the Gaim and Adium clients over a three year period [2]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IM logs between undercover agents and 100 different child predators that are publicly available from U.S. Cyberwatch [2]</a:t>
          </a: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" y="998109"/>
        <a:ext cx="3446301" cy="2067780"/>
      </dsp:txXfrm>
    </dsp:sp>
    <dsp:sp modelId="{83950B05-F1FC-45D7-846C-FC790560286D}">
      <dsp:nvSpPr>
        <dsp:cNvPr id="0" name=""/>
        <dsp:cNvSpPr/>
      </dsp:nvSpPr>
      <dsp:spPr>
        <a:xfrm>
          <a:off x="3791815" y="998109"/>
          <a:ext cx="3446301" cy="20677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Optimal algorithm was SVM, using 356 features [2]</a:t>
          </a:r>
          <a:endParaRPr lang="en-US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1815" y="998109"/>
        <a:ext cx="3446301" cy="20677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F34A61-F6A2-47F5-8BCD-D9BEBF9B978A}">
      <dsp:nvSpPr>
        <dsp:cNvPr id="0" name=""/>
        <dsp:cNvSpPr/>
      </dsp:nvSpPr>
      <dsp:spPr>
        <a:xfrm>
          <a:off x="3230879" y="0"/>
          <a:ext cx="4846320" cy="3733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83 features [6]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Algorithms: WEKA’s Bagging variant for classification with REPTree as base classifier [6]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Dataset: 1,672 NY Times opinion blogs written by 100 male &amp; 100 female authors [6]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Use of only syntactic feature group: 77.03% [6]</a:t>
          </a:r>
        </a:p>
      </dsp:txBody>
      <dsp:txXfrm>
        <a:off x="3230879" y="0"/>
        <a:ext cx="4846320" cy="3733800"/>
      </dsp:txXfrm>
    </dsp:sp>
    <dsp:sp modelId="{345C0FB6-2D2D-49BF-9463-1AE0243B1FF5}">
      <dsp:nvSpPr>
        <dsp:cNvPr id="0" name=""/>
        <dsp:cNvSpPr/>
      </dsp:nvSpPr>
      <dsp:spPr>
        <a:xfrm>
          <a:off x="0" y="0"/>
          <a:ext cx="3230880" cy="3733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err="1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3230880" cy="37338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DC1655-AE15-4CC7-8BEF-24FA4240067C}">
      <dsp:nvSpPr>
        <dsp:cNvPr id="0" name=""/>
        <dsp:cNvSpPr/>
      </dsp:nvSpPr>
      <dsp:spPr>
        <a:xfrm>
          <a:off x="2964433" y="1820"/>
          <a:ext cx="4958447" cy="37301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Dataset: NUS SMS corpus [7]</a:t>
          </a: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Cosine similarity performed best to calculate distance between two vectors [7]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As the # of stacked messages increases, accuracy increases, but saturation is reached around 20 messages [7]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545 psycholinguistic &amp; gender-preferential cues [4]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Dataset: collection of all English language stories produced by Reuters journalists between August 20, 1996 and August 19, 1997 [4]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Used messages that contained 200 &lt; 1000 words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4433" y="1820"/>
        <a:ext cx="4958447" cy="3730159"/>
      </dsp:txXfrm>
    </dsp:sp>
    <dsp:sp modelId="{EFA9F035-2F4A-4241-A75F-5DC2A25F4776}">
      <dsp:nvSpPr>
        <dsp:cNvPr id="0" name=""/>
        <dsp:cNvSpPr/>
      </dsp:nvSpPr>
      <dsp:spPr>
        <a:xfrm>
          <a:off x="2453" y="3646"/>
          <a:ext cx="2962513" cy="37265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2453" y="3646"/>
        <a:ext cx="2962513" cy="372650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87787F-276D-4E62-B99F-0D91DC57D54C}">
      <dsp:nvSpPr>
        <dsp:cNvPr id="0" name=""/>
        <dsp:cNvSpPr/>
      </dsp:nvSpPr>
      <dsp:spPr>
        <a:xfrm>
          <a:off x="0" y="783431"/>
          <a:ext cx="2428875" cy="14573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Hybrid approach using a classification technique &amp; N-gram modeling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83431"/>
        <a:ext cx="2428875" cy="1457324"/>
      </dsp:txXfrm>
    </dsp:sp>
    <dsp:sp modelId="{C522D697-35E8-4CB8-839D-FC7FED40F2F9}">
      <dsp:nvSpPr>
        <dsp:cNvPr id="0" name=""/>
        <dsp:cNvSpPr/>
      </dsp:nvSpPr>
      <dsp:spPr>
        <a:xfrm>
          <a:off x="2671762" y="783431"/>
          <a:ext cx="2428875" cy="14573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Dataset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>
              <a:latin typeface="Arial" panose="020B0604020202020204" pitchFamily="34" charset="0"/>
              <a:cs typeface="Arial" panose="020B0604020202020204" pitchFamily="34" charset="0"/>
            </a:rPr>
            <a:t>NSU </a:t>
          </a:r>
          <a:r>
            <a:rPr lang="en-US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SMS corpus</a:t>
          </a:r>
        </a:p>
      </dsp:txBody>
      <dsp:txXfrm>
        <a:off x="2671762" y="783431"/>
        <a:ext cx="2428875" cy="1457324"/>
      </dsp:txXfrm>
    </dsp:sp>
    <dsp:sp modelId="{0C960CE8-A99E-4720-97EF-D9AE97402833}">
      <dsp:nvSpPr>
        <dsp:cNvPr id="0" name=""/>
        <dsp:cNvSpPr/>
      </dsp:nvSpPr>
      <dsp:spPr>
        <a:xfrm>
          <a:off x="5343525" y="783431"/>
          <a:ext cx="2428875" cy="14573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latin typeface="Arial" panose="020B0604020202020204" pitchFamily="34" charset="0"/>
              <a:cs typeface="Arial" panose="020B0604020202020204" pitchFamily="34" charset="0"/>
            </a:rPr>
            <a:t>Accuracy will be measured by the percentage of correct author gender classifications</a:t>
          </a:r>
          <a:endParaRPr lang="en-US" sz="17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3525" y="783431"/>
        <a:ext cx="2428875" cy="1457324"/>
      </dsp:txXfrm>
    </dsp:sp>
    <dsp:sp modelId="{791E62B0-E7AA-4455-8FF7-2F97EE08C7CE}">
      <dsp:nvSpPr>
        <dsp:cNvPr id="0" name=""/>
        <dsp:cNvSpPr/>
      </dsp:nvSpPr>
      <dsp:spPr>
        <a:xfrm>
          <a:off x="1335881" y="2483643"/>
          <a:ext cx="2428875" cy="145732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latin typeface="Arial" panose="020B0604020202020204" pitchFamily="34" charset="0"/>
              <a:cs typeface="Arial" panose="020B0604020202020204" pitchFamily="34" charset="0"/>
            </a:rPr>
            <a:t>Classification using Naïve Bayes</a:t>
          </a:r>
          <a:endParaRPr lang="en-US" sz="17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35881" y="2483643"/>
        <a:ext cx="2428875" cy="1457324"/>
      </dsp:txXfrm>
    </dsp:sp>
    <dsp:sp modelId="{676CE799-8E7E-43D8-B61B-23BD239A97F5}">
      <dsp:nvSpPr>
        <dsp:cNvPr id="0" name=""/>
        <dsp:cNvSpPr/>
      </dsp:nvSpPr>
      <dsp:spPr>
        <a:xfrm>
          <a:off x="4007643" y="2483643"/>
          <a:ext cx="2428875" cy="145732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N-gram model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>
              <a:latin typeface="Arial" panose="020B0604020202020204" pitchFamily="34" charset="0"/>
              <a:cs typeface="Arial" panose="020B0604020202020204" pitchFamily="34" charset="0"/>
            </a:rPr>
            <a:t>longest </a:t>
          </a:r>
          <a:r>
            <a:rPr lang="en-US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common string</a:t>
          </a:r>
          <a:endParaRPr lang="en-US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07643" y="2483643"/>
        <a:ext cx="2428875" cy="1457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24517" y="6477000"/>
            <a:ext cx="9168517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8725-5C11-4FCF-A90A-B2DDA3D62474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B31D-E7C3-468C-8EF9-5D92D0439A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-3"/>
            <a:ext cx="9144000" cy="1012058"/>
            <a:chOff x="0" y="-3"/>
            <a:chExt cx="9144000" cy="1012058"/>
          </a:xfrm>
        </p:grpSpPr>
        <p:pic>
          <p:nvPicPr>
            <p:cNvPr id="10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28956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2895600" y="0"/>
              <a:ext cx="14478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4343400" y="-2"/>
              <a:ext cx="14478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5780103" y="0"/>
              <a:ext cx="14478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7227903" y="-3"/>
              <a:ext cx="14478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 r="33827"/>
            <a:stretch/>
          </p:blipFill>
          <p:spPr bwMode="auto">
            <a:xfrm>
              <a:off x="8675703" y="0"/>
              <a:ext cx="468297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15"/>
          <p:cNvSpPr/>
          <p:nvPr userDrawn="1"/>
        </p:nvSpPr>
        <p:spPr>
          <a:xfrm>
            <a:off x="0" y="1012052"/>
            <a:ext cx="9144000" cy="547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2846" y="381000"/>
            <a:ext cx="6969154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Constantia" panose="02030602050306030303" pitchFamily="18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6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07/978-3-642-11534-9_10" TargetMode="External"/><Relationship Id="rId2" Type="http://schemas.openxmlformats.org/officeDocument/2006/relationships/hyperlink" Target="http://www.ctia.org/resource-library/facts-and-infographics/archive/us-text-messages-sm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l.acm.org/citation.cfm?id=2296158" TargetMode="External"/><Relationship Id="rId4" Type="http://schemas.openxmlformats.org/officeDocument/2006/relationships/hyperlink" Target="http://www.tesol-france.org/Documents/Colloque07/SMS%20Text%20Analysis%20Language%20Gender%20and%20Current%20Practice%20_1_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.ezproxy.shsu.edu/citation.cfm?id=1461928.1461959&amp;coll=DL&amp;dl=ACM&amp;CFID=615755468&amp;CFTOKEN=20724033" TargetMode="External"/><Relationship Id="rId2" Type="http://schemas.openxmlformats.org/officeDocument/2006/relationships/hyperlink" Target="http://dl.acm.org.ezproxy.shsu.edu/citation.cfm?id=1461928.1461959&amp;coll=D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x.doi.org/10.4236/ijis.2012.224019" TargetMode="External"/><Relationship Id="rId4" Type="http://schemas.openxmlformats.org/officeDocument/2006/relationships/hyperlink" Target="http://arxiv.org/abs/1403.131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technodocs.co.uk/wp-content/uploads/2014/07/4c681a84ed63b1f2ce1f13d59208b77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65" t="485" b="-485"/>
          <a:stretch/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943600"/>
            <a:ext cx="3787066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By: Shannon Silessi</a:t>
            </a:r>
            <a:endParaRPr lang="en-US" sz="28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4876800"/>
            <a:ext cx="9144000" cy="99060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Gender Identification of SMS Texts</a:t>
            </a:r>
            <a:endParaRPr lang="en-US" sz="3200" b="1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(Cont’d)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404234491"/>
              </p:ext>
            </p:extLst>
          </p:nvPr>
        </p:nvGraphicFramePr>
        <p:xfrm>
          <a:off x="533400" y="1752600"/>
          <a:ext cx="8077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39529">
            <a:off x="1219200" y="1282362"/>
            <a:ext cx="232662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21239529">
            <a:off x="1371366" y="2141023"/>
            <a:ext cx="20660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Orebaugh et al proposed an IM authorship analysis framework that extracts features from messages to create author writeprints and applies several data mining algorithms to build classification models [2]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(Orebaugh Cont’d)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321501682"/>
              </p:ext>
            </p:extLst>
          </p:nvPr>
        </p:nvGraphicFramePr>
        <p:xfrm>
          <a:off x="1143000" y="1828800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(Cont’d)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55468212"/>
              </p:ext>
            </p:extLst>
          </p:nvPr>
        </p:nvGraphicFramePr>
        <p:xfrm>
          <a:off x="685800" y="1905000"/>
          <a:ext cx="8077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39529">
            <a:off x="1219200" y="1282362"/>
            <a:ext cx="232662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21239529">
            <a:off x="1371600" y="2425362"/>
            <a:ext cx="1981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Soler et al proposed using a small number of features that depend on the structure of text [6]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855050953"/>
              </p:ext>
            </p:extLst>
          </p:nvPr>
        </p:nvGraphicFramePr>
        <p:xfrm>
          <a:off x="990600" y="1782991"/>
          <a:ext cx="7924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39529">
            <a:off x="1219200" y="1282362"/>
            <a:ext cx="232662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 rot="21239529">
            <a:off x="1371600" y="2979359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Ragel et al proposed N-gram method [7]</a:t>
            </a:r>
          </a:p>
        </p:txBody>
      </p:sp>
    </p:spTree>
    <p:extLst>
      <p:ext uri="{BB962C8B-B14F-4D97-AF65-F5344CB8AC3E}">
        <p14:creationId xmlns:p14="http://schemas.microsoft.com/office/powerpoint/2010/main" xmlns="" val="9173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86002336"/>
              </p:ext>
            </p:extLst>
          </p:nvPr>
        </p:nvGraphicFramePr>
        <p:xfrm>
          <a:off x="762000" y="1524000"/>
          <a:ext cx="7772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(Cont’d)</a:t>
            </a:r>
            <a:endParaRPr lang="en-US" dirty="0"/>
          </a:p>
        </p:txBody>
      </p:sp>
      <p:pic>
        <p:nvPicPr>
          <p:cNvPr id="4" name="Content Placeholder 3" descr="Process Diagram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143000"/>
            <a:ext cx="4267200" cy="52884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[1]	US Consumers Send Six Billion Text Messages a Day. 2013. CTIA-The </a:t>
            </a:r>
            <a:r>
              <a:rPr lang="en-US" sz="1600" dirty="0" smtClean="0"/>
              <a:t>	Wireless </a:t>
            </a:r>
            <a:r>
              <a:rPr lang="en-US" sz="1600" dirty="0" smtClean="0"/>
              <a:t>Association. </a:t>
            </a:r>
            <a:r>
              <a:rPr lang="en-US" sz="1600" u="sng" dirty="0" smtClean="0">
                <a:hlinkClick r:id="rId2"/>
              </a:rPr>
              <a:t>http://www.ctia.org/resource-library/facts-and-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u="sng" dirty="0" smtClean="0">
                <a:hlinkClick r:id="rId2"/>
              </a:rPr>
              <a:t>infographics/archive/us-text-messages-</a:t>
            </a:r>
            <a:r>
              <a:rPr lang="en-US" sz="1600" u="sng" dirty="0" err="1" smtClean="0">
                <a:hlinkClick r:id="rId2"/>
              </a:rPr>
              <a:t>sms</a:t>
            </a:r>
            <a:r>
              <a:rPr lang="en-US" sz="1600" dirty="0" smtClean="0"/>
              <a:t> .</a:t>
            </a:r>
          </a:p>
          <a:p>
            <a:r>
              <a:rPr lang="en-US" sz="1600" dirty="0" smtClean="0"/>
              <a:t>[2]	A. Orebaugh and J. Allnutt. 2010. “Data Mining Instant Messaging </a:t>
            </a:r>
            <a:r>
              <a:rPr lang="en-US" sz="1600" dirty="0" smtClean="0"/>
              <a:t>	Communications </a:t>
            </a:r>
            <a:r>
              <a:rPr lang="en-US" sz="1600" dirty="0" smtClean="0"/>
              <a:t>to Perform Author </a:t>
            </a:r>
            <a:r>
              <a:rPr lang="en-US" sz="1600" dirty="0" smtClean="0"/>
              <a:t>Identification </a:t>
            </a:r>
            <a:r>
              <a:rPr lang="en-US" sz="1600" dirty="0" smtClean="0"/>
              <a:t>for Cybercrime </a:t>
            </a:r>
            <a:r>
              <a:rPr lang="en-US" sz="1600" dirty="0" smtClean="0"/>
              <a:t>	Investigations</a:t>
            </a:r>
            <a:r>
              <a:rPr lang="en-US" sz="1600" dirty="0" smtClean="0"/>
              <a:t>,” Lecture Notes of the Institute for Computer Sciences, Social </a:t>
            </a:r>
            <a:r>
              <a:rPr lang="en-US" sz="1600" dirty="0" smtClean="0"/>
              <a:t>	Informatics </a:t>
            </a:r>
            <a:r>
              <a:rPr lang="en-US" sz="1600" dirty="0" smtClean="0"/>
              <a:t>and Telecommunications Engineering. 	</a:t>
            </a:r>
            <a:r>
              <a:rPr lang="en-US" sz="1600" u="sng" dirty="0" smtClean="0">
                <a:hlinkClick r:id="rId3"/>
              </a:rPr>
              <a:t>http://dx.doi.org/10.1007/978-3-642-11534-9_10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[3]	M. Rafi. 2008. “SMS Text Analysis: Language, Gender </a:t>
            </a:r>
            <a:r>
              <a:rPr lang="en-US" sz="1600" dirty="0" smtClean="0"/>
              <a:t>and </a:t>
            </a:r>
            <a:r>
              <a:rPr lang="en-US" sz="1600" dirty="0"/>
              <a:t>Current Practices,” </a:t>
            </a:r>
            <a:r>
              <a:rPr lang="en-US" sz="1600" dirty="0" smtClean="0"/>
              <a:t>	Online </a:t>
            </a:r>
            <a:r>
              <a:rPr lang="en-US" sz="1600" dirty="0"/>
              <a:t>Journal of TESOL </a:t>
            </a:r>
            <a:r>
              <a:rPr lang="en-US" sz="1600" dirty="0" smtClean="0"/>
              <a:t>France. </a:t>
            </a:r>
            <a:r>
              <a:rPr lang="en-US" sz="1600" u="sng" dirty="0" smtClean="0">
                <a:hlinkClick r:id="rId4"/>
              </a:rPr>
              <a:t>http</a:t>
            </a:r>
            <a:r>
              <a:rPr lang="en-US" sz="1600" u="sng" dirty="0">
                <a:hlinkClick r:id="rId4"/>
              </a:rPr>
              <a:t>://</a:t>
            </a:r>
            <a:r>
              <a:rPr lang="en-US" sz="1600" u="sng" dirty="0" smtClean="0">
                <a:hlinkClick r:id="rId4"/>
              </a:rPr>
              <a:t>www.tesolfrance.org/Documents/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u="sng" dirty="0" smtClean="0">
                <a:hlinkClick r:id="rId4"/>
              </a:rPr>
              <a:t>Colloque07/SMS%20Text%20Analysis%20Language%20Gender%20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u="sng" dirty="0" smtClean="0">
                <a:hlinkClick r:id="rId4"/>
              </a:rPr>
              <a:t>and%20Current%20Practice%20_1</a:t>
            </a:r>
            <a:r>
              <a:rPr lang="en-US" sz="1600" u="sng" dirty="0">
                <a:hlinkClick r:id="rId4"/>
              </a:rPr>
              <a:t>_.pdf</a:t>
            </a:r>
            <a:r>
              <a:rPr lang="en-US" sz="1600" dirty="0"/>
              <a:t>.</a:t>
            </a:r>
          </a:p>
          <a:p>
            <a:r>
              <a:rPr lang="en-US" sz="1600" dirty="0"/>
              <a:t>[4]	N. Cheng, R. Chandramouli, and K. </a:t>
            </a:r>
            <a:r>
              <a:rPr lang="en-US" sz="1600" dirty="0" smtClean="0"/>
              <a:t>Subbalakshmi. 2011</a:t>
            </a:r>
            <a:r>
              <a:rPr lang="en-US" sz="1600" dirty="0"/>
              <a:t>. “Author gender </a:t>
            </a:r>
            <a:r>
              <a:rPr lang="en-US" sz="1600" dirty="0" smtClean="0"/>
              <a:t>	identification </a:t>
            </a:r>
            <a:r>
              <a:rPr lang="en-US" sz="1600" dirty="0"/>
              <a:t>from text,” Digital </a:t>
            </a:r>
            <a:r>
              <a:rPr lang="en-US" sz="1600" dirty="0" smtClean="0"/>
              <a:t>Investigation</a:t>
            </a:r>
            <a:r>
              <a:rPr lang="en-US" sz="1600" dirty="0"/>
              <a:t>: The International Journal of Digital </a:t>
            </a:r>
            <a:r>
              <a:rPr lang="en-US" sz="1600" dirty="0" smtClean="0"/>
              <a:t>	Forensics </a:t>
            </a:r>
            <a:r>
              <a:rPr lang="en-US" sz="1600" dirty="0"/>
              <a:t>&amp; Incident Response.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en-US" sz="1600" u="sng" dirty="0">
                <a:hlinkClick r:id="rId5"/>
              </a:rPr>
              <a:t>://dl.acm.org/citation.cfm?id=2296158</a:t>
            </a:r>
            <a:r>
              <a:rPr lang="en-US" sz="1600" dirty="0" smtClean="0"/>
              <a:t>.</a:t>
            </a:r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[5]	S. Argamon et al. 2009. “Automatically profiling the author of an anonymous </a:t>
            </a:r>
            <a:r>
              <a:rPr lang="en-US" sz="1600" dirty="0" smtClean="0"/>
              <a:t>	text</a:t>
            </a:r>
            <a:r>
              <a:rPr lang="en-US" sz="1600" dirty="0" smtClean="0"/>
              <a:t>,” Communications of the ACM - Inspiring Women in Computing. </a:t>
            </a:r>
            <a:r>
              <a:rPr lang="en-US" sz="1600" dirty="0" smtClean="0"/>
              <a:t>	</a:t>
            </a:r>
            <a:r>
              <a:rPr lang="en-US" sz="1600" u="sng" dirty="0" smtClean="0">
                <a:hlinkClick r:id="rId2"/>
              </a:rPr>
              <a:t>http</a:t>
            </a:r>
            <a:r>
              <a:rPr lang="en-US" sz="1600" u="sng" dirty="0" smtClean="0">
                <a:hlinkClick r:id="rId2"/>
              </a:rPr>
              <a:t>://</a:t>
            </a:r>
            <a:r>
              <a:rPr lang="en-US" sz="1600" u="sng" dirty="0" smtClean="0">
                <a:hlinkClick r:id="rId2"/>
              </a:rPr>
              <a:t>dl.acm.org.ezproxy.shsu.edu/citation.cfm?id=1461928.1461959&amp;coll=DL</a:t>
            </a:r>
            <a:r>
              <a:rPr lang="en-US" sz="1600" dirty="0" smtClean="0"/>
              <a:t>	</a:t>
            </a:r>
            <a:r>
              <a:rPr lang="en-US" sz="1600" u="sng" dirty="0" smtClean="0">
                <a:hlinkClick r:id="rId3"/>
              </a:rPr>
              <a:t>&amp;dl=ACM&amp;CFID=615755468&amp;CFTOKEN=20724033</a:t>
            </a:r>
            <a:endParaRPr lang="en-US" sz="1600" dirty="0" smtClean="0"/>
          </a:p>
          <a:p>
            <a:r>
              <a:rPr lang="en-US" sz="1600" dirty="0" smtClean="0"/>
              <a:t>[6]	J. Soler and L. Wanner. 2014. “How to Use Less Features and Reach Better </a:t>
            </a:r>
            <a:r>
              <a:rPr lang="en-US" sz="1600" dirty="0" smtClean="0"/>
              <a:t>	Performance </a:t>
            </a:r>
            <a:r>
              <a:rPr lang="en-US" sz="1600" dirty="0" smtClean="0"/>
              <a:t>in </a:t>
            </a:r>
            <a:r>
              <a:rPr lang="en-US" sz="1600" dirty="0" smtClean="0"/>
              <a:t>Author </a:t>
            </a:r>
            <a:r>
              <a:rPr lang="en-US" sz="1600" dirty="0" smtClean="0"/>
              <a:t>Gender Identification,” Proceedings of the Ninth </a:t>
            </a:r>
            <a:r>
              <a:rPr lang="en-US" sz="1600" dirty="0" smtClean="0"/>
              <a:t>	International </a:t>
            </a:r>
            <a:r>
              <a:rPr lang="en-US" sz="1600" dirty="0" smtClean="0"/>
              <a:t>Conference on Language Resources and Evaluation (LREC). </a:t>
            </a:r>
          </a:p>
          <a:p>
            <a:r>
              <a:rPr lang="en-US" sz="1600" dirty="0"/>
              <a:t>[7]	R. Ragel, P. Herath, and U. Senanayake. 2013. </a:t>
            </a:r>
            <a:r>
              <a:rPr lang="en-US" sz="1600" dirty="0" smtClean="0"/>
              <a:t>“</a:t>
            </a:r>
            <a:r>
              <a:rPr lang="en-US" sz="1600" dirty="0"/>
              <a:t>Authorship Detection of SMS </a:t>
            </a:r>
            <a:r>
              <a:rPr lang="en-US" sz="1600" dirty="0" smtClean="0"/>
              <a:t>	Messages </a:t>
            </a:r>
            <a:r>
              <a:rPr lang="en-US" sz="1600" dirty="0"/>
              <a:t>Using </a:t>
            </a:r>
            <a:r>
              <a:rPr lang="en-US" sz="1600" dirty="0" smtClean="0"/>
              <a:t>Unigrams</a:t>
            </a:r>
            <a:r>
              <a:rPr lang="en-US" sz="1600" dirty="0"/>
              <a:t>,” Eighth IEEE International Conference on </a:t>
            </a:r>
            <a:r>
              <a:rPr lang="en-US" sz="1600" dirty="0" smtClean="0"/>
              <a:t>	Industrial </a:t>
            </a:r>
            <a:r>
              <a:rPr lang="en-US" sz="1600" dirty="0"/>
              <a:t>and Information Systems (ICIIS</a:t>
            </a:r>
            <a:r>
              <a:rPr lang="en-US" sz="1600" dirty="0" smtClean="0"/>
              <a:t>). </a:t>
            </a:r>
            <a:r>
              <a:rPr lang="en-US" sz="1600" u="sng" dirty="0" smtClean="0">
                <a:hlinkClick r:id="rId4"/>
              </a:rPr>
              <a:t>http</a:t>
            </a:r>
            <a:r>
              <a:rPr lang="en-US" sz="1600" u="sng" dirty="0">
                <a:hlinkClick r:id="rId4"/>
              </a:rPr>
              <a:t>://</a:t>
            </a:r>
            <a:r>
              <a:rPr lang="en-US" sz="1600" u="sng" dirty="0" smtClean="0">
                <a:hlinkClick r:id="rId4"/>
              </a:rPr>
              <a:t>arxiv.org/abs/1403.1314</a:t>
            </a:r>
            <a:endParaRPr lang="en-US" sz="1600" dirty="0"/>
          </a:p>
          <a:p>
            <a:r>
              <a:rPr lang="en-US" sz="1600" dirty="0"/>
              <a:t>[8]	Z. Miller, B. Dickinson, and W. Hu. 2012. “Gender </a:t>
            </a:r>
            <a:r>
              <a:rPr lang="en-US" sz="1600" dirty="0" smtClean="0"/>
              <a:t>Prediction </a:t>
            </a:r>
            <a:r>
              <a:rPr lang="en-US" sz="1600" dirty="0"/>
              <a:t>on Twitter Using </a:t>
            </a:r>
            <a:r>
              <a:rPr lang="en-US" sz="1600" dirty="0" smtClean="0"/>
              <a:t>	Stream </a:t>
            </a:r>
            <a:r>
              <a:rPr lang="en-US" sz="1600" dirty="0"/>
              <a:t>Algorithms with </a:t>
            </a:r>
            <a:r>
              <a:rPr lang="en-US" sz="1600" dirty="0" smtClean="0"/>
              <a:t>N-Gram </a:t>
            </a:r>
            <a:r>
              <a:rPr lang="en-US" sz="1600" dirty="0"/>
              <a:t>Character Features,” International Journal of </a:t>
            </a:r>
            <a:r>
              <a:rPr lang="en-US" sz="1600" dirty="0" smtClean="0"/>
              <a:t>	Intelligence </a:t>
            </a:r>
            <a:r>
              <a:rPr lang="en-US" sz="1600" dirty="0"/>
              <a:t>Science.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en-US" sz="1600" u="sng" dirty="0">
                <a:hlinkClick r:id="rId5"/>
              </a:rPr>
              <a:t>://dx.doi.org/10.4236/ijis.2012.224019</a:t>
            </a:r>
            <a:r>
              <a:rPr lang="en-US" sz="1600" dirty="0"/>
              <a:t> </a:t>
            </a:r>
            <a:endParaRPr lang="en-US" sz="1600" dirty="0" smtClean="0"/>
          </a:p>
          <a:p>
            <a:endParaRPr lang="en-US" sz="1400" dirty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13181087"/>
              </p:ext>
            </p:extLst>
          </p:nvPr>
        </p:nvGraphicFramePr>
        <p:xfrm>
          <a:off x="152400" y="1828800"/>
          <a:ext cx="8757451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0" y="-3"/>
            <a:ext cx="9144000" cy="1012058"/>
            <a:chOff x="0" y="-3"/>
            <a:chExt cx="9144000" cy="1012058"/>
          </a:xfrm>
        </p:grpSpPr>
        <p:pic>
          <p:nvPicPr>
            <p:cNvPr id="7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28956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2895600" y="0"/>
              <a:ext cx="14478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4343400" y="-2"/>
              <a:ext cx="14478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5780103" y="0"/>
              <a:ext cx="14478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7227903" y="-3"/>
              <a:ext cx="1447800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www.classiclifts.co.uk/wp-content/uploads/mobile-technology.jp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 r="33827"/>
            <a:stretch/>
          </p:blipFill>
          <p:spPr bwMode="auto">
            <a:xfrm>
              <a:off x="8675703" y="0"/>
              <a:ext cx="468297" cy="101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Rectangle 13"/>
          <p:cNvSpPr/>
          <p:nvPr/>
        </p:nvSpPr>
        <p:spPr>
          <a:xfrm>
            <a:off x="0" y="1012052"/>
            <a:ext cx="9144000" cy="547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2400" y="304800"/>
            <a:ext cx="429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onstantia" panose="02030602050306030303" pitchFamily="18" charset="0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2362200"/>
            <a:ext cx="7848600" cy="3048000"/>
            <a:chOff x="1167581" y="2209800"/>
            <a:chExt cx="7342238" cy="3048000"/>
          </a:xfrm>
        </p:grpSpPr>
        <p:sp>
          <p:nvSpPr>
            <p:cNvPr id="7" name="Freeform 6"/>
            <p:cNvSpPr/>
            <p:nvPr/>
          </p:nvSpPr>
          <p:spPr>
            <a:xfrm>
              <a:off x="4175760" y="2209800"/>
              <a:ext cx="4334059" cy="3048000"/>
            </a:xfrm>
            <a:custGeom>
              <a:avLst/>
              <a:gdLst>
                <a:gd name="connsiteX0" fmla="*/ 0 w 3977640"/>
                <a:gd name="connsiteY0" fmla="*/ 381000 h 3048000"/>
                <a:gd name="connsiteX1" fmla="*/ 2453640 w 3977640"/>
                <a:gd name="connsiteY1" fmla="*/ 381000 h 3048000"/>
                <a:gd name="connsiteX2" fmla="*/ 2453640 w 3977640"/>
                <a:gd name="connsiteY2" fmla="*/ 0 h 3048000"/>
                <a:gd name="connsiteX3" fmla="*/ 3977640 w 3977640"/>
                <a:gd name="connsiteY3" fmla="*/ 1524000 h 3048000"/>
                <a:gd name="connsiteX4" fmla="*/ 2453640 w 3977640"/>
                <a:gd name="connsiteY4" fmla="*/ 3048000 h 3048000"/>
                <a:gd name="connsiteX5" fmla="*/ 2453640 w 3977640"/>
                <a:gd name="connsiteY5" fmla="*/ 2667000 h 3048000"/>
                <a:gd name="connsiteX6" fmla="*/ 0 w 3977640"/>
                <a:gd name="connsiteY6" fmla="*/ 2667000 h 3048000"/>
                <a:gd name="connsiteX7" fmla="*/ 0 w 3977640"/>
                <a:gd name="connsiteY7" fmla="*/ 381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7640" h="3048000">
                  <a:moveTo>
                    <a:pt x="0" y="381000"/>
                  </a:moveTo>
                  <a:lnTo>
                    <a:pt x="2453640" y="381000"/>
                  </a:lnTo>
                  <a:lnTo>
                    <a:pt x="2453640" y="0"/>
                  </a:lnTo>
                  <a:lnTo>
                    <a:pt x="3977640" y="1524000"/>
                  </a:lnTo>
                  <a:lnTo>
                    <a:pt x="2453640" y="3048000"/>
                  </a:lnTo>
                  <a:lnTo>
                    <a:pt x="2453640" y="2667000"/>
                  </a:lnTo>
                  <a:lnTo>
                    <a:pt x="0" y="2667000"/>
                  </a:lnTo>
                  <a:lnTo>
                    <a:pt x="0" y="38100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" tIns="394335" rIns="1156335" bIns="394335" numCol="1" spcCol="1270" anchor="t" anchorCtr="0">
              <a:noAutofit/>
            </a:bodyPr>
            <a:lstStyle/>
            <a:p>
              <a:pPr marL="515938" lvl="1" indent="-168275" algn="l" defTabSz="9731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200" kern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15938" lvl="1" indent="-168275" algn="l" defTabSz="9731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Gender</a:t>
              </a:r>
            </a:p>
            <a:p>
              <a:pPr marL="515938" lvl="1" indent="-168275" algn="l" defTabSz="9731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</a:t>
              </a:r>
            </a:p>
            <a:p>
              <a:pPr marL="515938" lvl="1" indent="-168275" algn="l" defTabSz="9731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Educational Background</a:t>
              </a:r>
            </a:p>
            <a:p>
              <a:pPr marL="515938" lvl="1" indent="-168275" algn="l" defTabSz="9731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Income</a:t>
              </a:r>
            </a:p>
            <a:p>
              <a:pPr marL="515938" lvl="1" indent="-168275" algn="l" defTabSz="9731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Nationality</a:t>
              </a:r>
            </a:p>
            <a:p>
              <a:pPr marL="515938" lvl="1" indent="-168275" algn="l" defTabSz="9731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Race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1167581" y="2209800"/>
              <a:ext cx="3008179" cy="3048000"/>
            </a:xfrm>
            <a:custGeom>
              <a:avLst/>
              <a:gdLst>
                <a:gd name="connsiteX0" fmla="*/ 0 w 2651760"/>
                <a:gd name="connsiteY0" fmla="*/ 441969 h 3048000"/>
                <a:gd name="connsiteX1" fmla="*/ 441969 w 2651760"/>
                <a:gd name="connsiteY1" fmla="*/ 0 h 3048000"/>
                <a:gd name="connsiteX2" fmla="*/ 2209791 w 2651760"/>
                <a:gd name="connsiteY2" fmla="*/ 0 h 3048000"/>
                <a:gd name="connsiteX3" fmla="*/ 2651760 w 2651760"/>
                <a:gd name="connsiteY3" fmla="*/ 441969 h 3048000"/>
                <a:gd name="connsiteX4" fmla="*/ 2651760 w 2651760"/>
                <a:gd name="connsiteY4" fmla="*/ 2606031 h 3048000"/>
                <a:gd name="connsiteX5" fmla="*/ 2209791 w 2651760"/>
                <a:gd name="connsiteY5" fmla="*/ 3048000 h 3048000"/>
                <a:gd name="connsiteX6" fmla="*/ 441969 w 2651760"/>
                <a:gd name="connsiteY6" fmla="*/ 3048000 h 3048000"/>
                <a:gd name="connsiteX7" fmla="*/ 0 w 2651760"/>
                <a:gd name="connsiteY7" fmla="*/ 2606031 h 3048000"/>
                <a:gd name="connsiteX8" fmla="*/ 0 w 2651760"/>
                <a:gd name="connsiteY8" fmla="*/ 441969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1760" h="3048000">
                  <a:moveTo>
                    <a:pt x="0" y="441969"/>
                  </a:moveTo>
                  <a:cubicBezTo>
                    <a:pt x="0" y="197876"/>
                    <a:pt x="197876" y="0"/>
                    <a:pt x="441969" y="0"/>
                  </a:cubicBezTo>
                  <a:lnTo>
                    <a:pt x="2209791" y="0"/>
                  </a:lnTo>
                  <a:cubicBezTo>
                    <a:pt x="2453884" y="0"/>
                    <a:pt x="2651760" y="197876"/>
                    <a:pt x="2651760" y="441969"/>
                  </a:cubicBezTo>
                  <a:lnTo>
                    <a:pt x="2651760" y="2606031"/>
                  </a:lnTo>
                  <a:cubicBezTo>
                    <a:pt x="2651760" y="2850124"/>
                    <a:pt x="2453884" y="3048000"/>
                    <a:pt x="2209791" y="3048000"/>
                  </a:cubicBezTo>
                  <a:lnTo>
                    <a:pt x="441969" y="3048000"/>
                  </a:lnTo>
                  <a:cubicBezTo>
                    <a:pt x="197876" y="3048000"/>
                    <a:pt x="0" y="2850124"/>
                    <a:pt x="0" y="2606031"/>
                  </a:cubicBezTo>
                  <a:lnTo>
                    <a:pt x="0" y="44196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0888" tIns="175168" rIns="220888" bIns="17516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Authorship Characterization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Categorizing an author’s text according to sociolinguistic attributes such as:</a:t>
              </a:r>
              <a:endParaRPr lang="en-US" sz="2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Introduction (Cont’d)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669351" y="1278467"/>
            <a:ext cx="3180687" cy="5080001"/>
            <a:chOff x="5342913" y="1197633"/>
            <a:chExt cx="3735238" cy="5638801"/>
          </a:xfrm>
        </p:grpSpPr>
        <p:pic>
          <p:nvPicPr>
            <p:cNvPr id="5122" name="Picture 2" descr="http://pngimg.com/upload/smartphone_PNG8511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6374" r="17385"/>
            <a:stretch/>
          </p:blipFill>
          <p:spPr bwMode="auto">
            <a:xfrm>
              <a:off x="5342913" y="1197633"/>
              <a:ext cx="3735238" cy="5638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095999" y="2209800"/>
              <a:ext cx="2286001" cy="3429000"/>
            </a:xfrm>
            <a:prstGeom prst="rect">
              <a:avLst/>
            </a:prstGeom>
            <a:gradFill>
              <a:gsLst>
                <a:gs pos="0">
                  <a:schemeClr val="accent3">
                    <a:shade val="51000"/>
                    <a:satMod val="130000"/>
                    <a:alpha val="42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20888" tIns="175168" rIns="220888" bIns="175168" numCol="1" spcCol="1270" anchor="ctr" anchorCtr="0">
              <a:noAutofit/>
            </a:bodyPr>
            <a:lstStyle/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5999" y="2895600"/>
              <a:ext cx="2286002" cy="2015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Unusual characteristics of SMS make it difficult to apply traditional stylometric techniques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43000" y="1244599"/>
            <a:ext cx="3180687" cy="5080001"/>
            <a:chOff x="5342913" y="1197633"/>
            <a:chExt cx="3735238" cy="5638801"/>
          </a:xfrm>
        </p:grpSpPr>
        <p:pic>
          <p:nvPicPr>
            <p:cNvPr id="11" name="Picture 2" descr="http://pngimg.com/upload/smartphone_PNG8511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6374" r="17385"/>
            <a:stretch/>
          </p:blipFill>
          <p:spPr bwMode="auto">
            <a:xfrm>
              <a:off x="5342913" y="1197633"/>
              <a:ext cx="3735238" cy="5638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6095999" y="2209800"/>
              <a:ext cx="2286001" cy="3429000"/>
            </a:xfrm>
            <a:prstGeom prst="rect">
              <a:avLst/>
            </a:prstGeom>
            <a:gradFill>
              <a:gsLst>
                <a:gs pos="0">
                  <a:schemeClr val="accent1">
                    <a:hueOff val="0"/>
                    <a:satOff val="0"/>
                    <a:lumOff val="0"/>
                    <a:shade val="51000"/>
                    <a:satMod val="130000"/>
                    <a:alpha val="47000"/>
                  </a:schemeClr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20888" tIns="175168" rIns="220888" bIns="175168" numCol="1" spcCol="1270" anchor="ctr" anchorCtr="0">
              <a:noAutofit/>
            </a:bodyPr>
            <a:lstStyle/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5999" y="2895600"/>
              <a:ext cx="2286002" cy="2288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Most research in the area of authorship characterization has been conducted on larger, more formal written documents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148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mhomes.org/wp-content/uploads/2015/01/ma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399" y="1066801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48547" y="3221567"/>
            <a:ext cx="7894320" cy="2438400"/>
            <a:chOff x="-2209800" y="2856984"/>
            <a:chExt cx="7894320" cy="2438400"/>
          </a:xfrm>
        </p:grpSpPr>
        <p:sp>
          <p:nvSpPr>
            <p:cNvPr id="11" name="Freeform 10"/>
            <p:cNvSpPr/>
            <p:nvPr/>
          </p:nvSpPr>
          <p:spPr>
            <a:xfrm>
              <a:off x="-2209800" y="2856984"/>
              <a:ext cx="2560320" cy="1092199"/>
            </a:xfrm>
            <a:custGeom>
              <a:avLst/>
              <a:gdLst>
                <a:gd name="connsiteX0" fmla="*/ 0 w 2560320"/>
                <a:gd name="connsiteY0" fmla="*/ 136317 h 817884"/>
                <a:gd name="connsiteX1" fmla="*/ 136317 w 2560320"/>
                <a:gd name="connsiteY1" fmla="*/ 0 h 817884"/>
                <a:gd name="connsiteX2" fmla="*/ 2424003 w 2560320"/>
                <a:gd name="connsiteY2" fmla="*/ 0 h 817884"/>
                <a:gd name="connsiteX3" fmla="*/ 2560320 w 2560320"/>
                <a:gd name="connsiteY3" fmla="*/ 136317 h 817884"/>
                <a:gd name="connsiteX4" fmla="*/ 2560320 w 2560320"/>
                <a:gd name="connsiteY4" fmla="*/ 681567 h 817884"/>
                <a:gd name="connsiteX5" fmla="*/ 2424003 w 2560320"/>
                <a:gd name="connsiteY5" fmla="*/ 817884 h 817884"/>
                <a:gd name="connsiteX6" fmla="*/ 136317 w 2560320"/>
                <a:gd name="connsiteY6" fmla="*/ 817884 h 817884"/>
                <a:gd name="connsiteX7" fmla="*/ 0 w 2560320"/>
                <a:gd name="connsiteY7" fmla="*/ 681567 h 817884"/>
                <a:gd name="connsiteX8" fmla="*/ 0 w 2560320"/>
                <a:gd name="connsiteY8" fmla="*/ 136317 h 81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0320" h="817884">
                  <a:moveTo>
                    <a:pt x="0" y="136317"/>
                  </a:moveTo>
                  <a:cubicBezTo>
                    <a:pt x="0" y="61031"/>
                    <a:pt x="61031" y="0"/>
                    <a:pt x="136317" y="0"/>
                  </a:cubicBezTo>
                  <a:lnTo>
                    <a:pt x="2424003" y="0"/>
                  </a:lnTo>
                  <a:cubicBezTo>
                    <a:pt x="2499289" y="0"/>
                    <a:pt x="2560320" y="61031"/>
                    <a:pt x="2560320" y="136317"/>
                  </a:cubicBezTo>
                  <a:lnTo>
                    <a:pt x="2560320" y="681567"/>
                  </a:lnTo>
                  <a:cubicBezTo>
                    <a:pt x="2560320" y="756853"/>
                    <a:pt x="2499289" y="817884"/>
                    <a:pt x="2424003" y="817884"/>
                  </a:cubicBezTo>
                  <a:lnTo>
                    <a:pt x="136317" y="817884"/>
                  </a:lnTo>
                  <a:cubicBezTo>
                    <a:pt x="61031" y="817884"/>
                    <a:pt x="0" y="756853"/>
                    <a:pt x="0" y="681567"/>
                  </a:cubicBezTo>
                  <a:lnTo>
                    <a:pt x="0" y="13631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456" tIns="64691" rIns="89456" bIns="6469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Limited to 140 characters [3]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7200" y="2856984"/>
              <a:ext cx="2560320" cy="1092199"/>
            </a:xfrm>
            <a:custGeom>
              <a:avLst/>
              <a:gdLst>
                <a:gd name="connsiteX0" fmla="*/ 0 w 2560320"/>
                <a:gd name="connsiteY0" fmla="*/ 136317 h 817884"/>
                <a:gd name="connsiteX1" fmla="*/ 136317 w 2560320"/>
                <a:gd name="connsiteY1" fmla="*/ 0 h 817884"/>
                <a:gd name="connsiteX2" fmla="*/ 2424003 w 2560320"/>
                <a:gd name="connsiteY2" fmla="*/ 0 h 817884"/>
                <a:gd name="connsiteX3" fmla="*/ 2560320 w 2560320"/>
                <a:gd name="connsiteY3" fmla="*/ 136317 h 817884"/>
                <a:gd name="connsiteX4" fmla="*/ 2560320 w 2560320"/>
                <a:gd name="connsiteY4" fmla="*/ 681567 h 817884"/>
                <a:gd name="connsiteX5" fmla="*/ 2424003 w 2560320"/>
                <a:gd name="connsiteY5" fmla="*/ 817884 h 817884"/>
                <a:gd name="connsiteX6" fmla="*/ 136317 w 2560320"/>
                <a:gd name="connsiteY6" fmla="*/ 817884 h 817884"/>
                <a:gd name="connsiteX7" fmla="*/ 0 w 2560320"/>
                <a:gd name="connsiteY7" fmla="*/ 681567 h 817884"/>
                <a:gd name="connsiteX8" fmla="*/ 0 w 2560320"/>
                <a:gd name="connsiteY8" fmla="*/ 136317 h 81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0320" h="817884">
                  <a:moveTo>
                    <a:pt x="0" y="136317"/>
                  </a:moveTo>
                  <a:cubicBezTo>
                    <a:pt x="0" y="61031"/>
                    <a:pt x="61031" y="0"/>
                    <a:pt x="136317" y="0"/>
                  </a:cubicBezTo>
                  <a:lnTo>
                    <a:pt x="2424003" y="0"/>
                  </a:lnTo>
                  <a:cubicBezTo>
                    <a:pt x="2499289" y="0"/>
                    <a:pt x="2560320" y="61031"/>
                    <a:pt x="2560320" y="136317"/>
                  </a:cubicBezTo>
                  <a:lnTo>
                    <a:pt x="2560320" y="681567"/>
                  </a:lnTo>
                  <a:cubicBezTo>
                    <a:pt x="2560320" y="756853"/>
                    <a:pt x="2499289" y="817884"/>
                    <a:pt x="2424003" y="817884"/>
                  </a:cubicBezTo>
                  <a:lnTo>
                    <a:pt x="136317" y="817884"/>
                  </a:lnTo>
                  <a:cubicBezTo>
                    <a:pt x="61031" y="817884"/>
                    <a:pt x="0" y="756853"/>
                    <a:pt x="0" y="681567"/>
                  </a:cubicBezTo>
                  <a:lnTo>
                    <a:pt x="0" y="13631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456" tIns="64691" rIns="89456" bIns="6469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Often contain abbreviations or written representations of sounds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(e.g. ‘</a:t>
              </a:r>
              <a:r>
                <a:rPr lang="en-US" sz="1400" kern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kt</a:t>
              </a: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’ for Katie) [3]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24200" y="2856984"/>
              <a:ext cx="2560320" cy="1092199"/>
            </a:xfrm>
            <a:custGeom>
              <a:avLst/>
              <a:gdLst>
                <a:gd name="connsiteX0" fmla="*/ 0 w 2560320"/>
                <a:gd name="connsiteY0" fmla="*/ 136317 h 817884"/>
                <a:gd name="connsiteX1" fmla="*/ 136317 w 2560320"/>
                <a:gd name="connsiteY1" fmla="*/ 0 h 817884"/>
                <a:gd name="connsiteX2" fmla="*/ 2424003 w 2560320"/>
                <a:gd name="connsiteY2" fmla="*/ 0 h 817884"/>
                <a:gd name="connsiteX3" fmla="*/ 2560320 w 2560320"/>
                <a:gd name="connsiteY3" fmla="*/ 136317 h 817884"/>
                <a:gd name="connsiteX4" fmla="*/ 2560320 w 2560320"/>
                <a:gd name="connsiteY4" fmla="*/ 681567 h 817884"/>
                <a:gd name="connsiteX5" fmla="*/ 2424003 w 2560320"/>
                <a:gd name="connsiteY5" fmla="*/ 817884 h 817884"/>
                <a:gd name="connsiteX6" fmla="*/ 136317 w 2560320"/>
                <a:gd name="connsiteY6" fmla="*/ 817884 h 817884"/>
                <a:gd name="connsiteX7" fmla="*/ 0 w 2560320"/>
                <a:gd name="connsiteY7" fmla="*/ 681567 h 817884"/>
                <a:gd name="connsiteX8" fmla="*/ 0 w 2560320"/>
                <a:gd name="connsiteY8" fmla="*/ 136317 h 81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0320" h="817884">
                  <a:moveTo>
                    <a:pt x="0" y="136317"/>
                  </a:moveTo>
                  <a:cubicBezTo>
                    <a:pt x="0" y="61031"/>
                    <a:pt x="61031" y="0"/>
                    <a:pt x="136317" y="0"/>
                  </a:cubicBezTo>
                  <a:lnTo>
                    <a:pt x="2424003" y="0"/>
                  </a:lnTo>
                  <a:cubicBezTo>
                    <a:pt x="2499289" y="0"/>
                    <a:pt x="2560320" y="61031"/>
                    <a:pt x="2560320" y="136317"/>
                  </a:cubicBezTo>
                  <a:lnTo>
                    <a:pt x="2560320" y="681567"/>
                  </a:lnTo>
                  <a:cubicBezTo>
                    <a:pt x="2560320" y="756853"/>
                    <a:pt x="2499289" y="817884"/>
                    <a:pt x="2424003" y="817884"/>
                  </a:cubicBezTo>
                  <a:lnTo>
                    <a:pt x="136317" y="817884"/>
                  </a:lnTo>
                  <a:cubicBezTo>
                    <a:pt x="61031" y="817884"/>
                    <a:pt x="0" y="756853"/>
                    <a:pt x="0" y="681567"/>
                  </a:cubicBezTo>
                  <a:lnTo>
                    <a:pt x="0" y="13631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456" tIns="64691" rIns="89456" bIns="6469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Emoticons, such as </a:t>
              </a: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 (representing a frown) [3]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-822960" y="4203185"/>
              <a:ext cx="2560320" cy="1092199"/>
            </a:xfrm>
            <a:custGeom>
              <a:avLst/>
              <a:gdLst>
                <a:gd name="connsiteX0" fmla="*/ 0 w 2560320"/>
                <a:gd name="connsiteY0" fmla="*/ 136317 h 817884"/>
                <a:gd name="connsiteX1" fmla="*/ 136317 w 2560320"/>
                <a:gd name="connsiteY1" fmla="*/ 0 h 817884"/>
                <a:gd name="connsiteX2" fmla="*/ 2424003 w 2560320"/>
                <a:gd name="connsiteY2" fmla="*/ 0 h 817884"/>
                <a:gd name="connsiteX3" fmla="*/ 2560320 w 2560320"/>
                <a:gd name="connsiteY3" fmla="*/ 136317 h 817884"/>
                <a:gd name="connsiteX4" fmla="*/ 2560320 w 2560320"/>
                <a:gd name="connsiteY4" fmla="*/ 681567 h 817884"/>
                <a:gd name="connsiteX5" fmla="*/ 2424003 w 2560320"/>
                <a:gd name="connsiteY5" fmla="*/ 817884 h 817884"/>
                <a:gd name="connsiteX6" fmla="*/ 136317 w 2560320"/>
                <a:gd name="connsiteY6" fmla="*/ 817884 h 817884"/>
                <a:gd name="connsiteX7" fmla="*/ 0 w 2560320"/>
                <a:gd name="connsiteY7" fmla="*/ 681567 h 817884"/>
                <a:gd name="connsiteX8" fmla="*/ 0 w 2560320"/>
                <a:gd name="connsiteY8" fmla="*/ 136317 h 81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0320" h="817884">
                  <a:moveTo>
                    <a:pt x="0" y="136317"/>
                  </a:moveTo>
                  <a:cubicBezTo>
                    <a:pt x="0" y="61031"/>
                    <a:pt x="61031" y="0"/>
                    <a:pt x="136317" y="0"/>
                  </a:cubicBezTo>
                  <a:lnTo>
                    <a:pt x="2424003" y="0"/>
                  </a:lnTo>
                  <a:cubicBezTo>
                    <a:pt x="2499289" y="0"/>
                    <a:pt x="2560320" y="61031"/>
                    <a:pt x="2560320" y="136317"/>
                  </a:cubicBezTo>
                  <a:lnTo>
                    <a:pt x="2560320" y="681567"/>
                  </a:lnTo>
                  <a:cubicBezTo>
                    <a:pt x="2560320" y="756853"/>
                    <a:pt x="2499289" y="817884"/>
                    <a:pt x="2424003" y="817884"/>
                  </a:cubicBezTo>
                  <a:lnTo>
                    <a:pt x="136317" y="817884"/>
                  </a:lnTo>
                  <a:cubicBezTo>
                    <a:pt x="61031" y="817884"/>
                    <a:pt x="0" y="756853"/>
                    <a:pt x="0" y="681567"/>
                  </a:cubicBezTo>
                  <a:lnTo>
                    <a:pt x="0" y="13631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456" tIns="64691" rIns="89456" bIns="6469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Various phonetic spellings for verbal effects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(‘hehe’ for laughter and ‘</a:t>
              </a:r>
              <a:r>
                <a:rPr lang="en-US" sz="1400" kern="1200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muaha</a:t>
              </a: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’ for evil laughter) [3]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057400" y="4203185"/>
              <a:ext cx="2560320" cy="1092199"/>
            </a:xfrm>
            <a:custGeom>
              <a:avLst/>
              <a:gdLst>
                <a:gd name="connsiteX0" fmla="*/ 0 w 2560320"/>
                <a:gd name="connsiteY0" fmla="*/ 136317 h 817884"/>
                <a:gd name="connsiteX1" fmla="*/ 136317 w 2560320"/>
                <a:gd name="connsiteY1" fmla="*/ 0 h 817884"/>
                <a:gd name="connsiteX2" fmla="*/ 2424003 w 2560320"/>
                <a:gd name="connsiteY2" fmla="*/ 0 h 817884"/>
                <a:gd name="connsiteX3" fmla="*/ 2560320 w 2560320"/>
                <a:gd name="connsiteY3" fmla="*/ 136317 h 817884"/>
                <a:gd name="connsiteX4" fmla="*/ 2560320 w 2560320"/>
                <a:gd name="connsiteY4" fmla="*/ 681567 h 817884"/>
                <a:gd name="connsiteX5" fmla="*/ 2424003 w 2560320"/>
                <a:gd name="connsiteY5" fmla="*/ 817884 h 817884"/>
                <a:gd name="connsiteX6" fmla="*/ 136317 w 2560320"/>
                <a:gd name="connsiteY6" fmla="*/ 817884 h 817884"/>
                <a:gd name="connsiteX7" fmla="*/ 0 w 2560320"/>
                <a:gd name="connsiteY7" fmla="*/ 681567 h 817884"/>
                <a:gd name="connsiteX8" fmla="*/ 0 w 2560320"/>
                <a:gd name="connsiteY8" fmla="*/ 136317 h 81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0320" h="817884">
                  <a:moveTo>
                    <a:pt x="0" y="136317"/>
                  </a:moveTo>
                  <a:cubicBezTo>
                    <a:pt x="0" y="61031"/>
                    <a:pt x="61031" y="0"/>
                    <a:pt x="136317" y="0"/>
                  </a:cubicBezTo>
                  <a:lnTo>
                    <a:pt x="2424003" y="0"/>
                  </a:lnTo>
                  <a:cubicBezTo>
                    <a:pt x="2499289" y="0"/>
                    <a:pt x="2560320" y="61031"/>
                    <a:pt x="2560320" y="136317"/>
                  </a:cubicBezTo>
                  <a:lnTo>
                    <a:pt x="2560320" y="681567"/>
                  </a:lnTo>
                  <a:cubicBezTo>
                    <a:pt x="2560320" y="756853"/>
                    <a:pt x="2499289" y="817884"/>
                    <a:pt x="2424003" y="817884"/>
                  </a:cubicBezTo>
                  <a:lnTo>
                    <a:pt x="136317" y="817884"/>
                  </a:lnTo>
                  <a:cubicBezTo>
                    <a:pt x="61031" y="817884"/>
                    <a:pt x="0" y="756853"/>
                    <a:pt x="0" y="681567"/>
                  </a:cubicBezTo>
                  <a:lnTo>
                    <a:pt x="0" y="13631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456" tIns="64691" rIns="89456" bIns="6469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Combined letters &amp; numbers for compression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(‘CUL8R’ for ‘See You Later’) [3]</a:t>
              </a:r>
              <a:endParaRPr lang="en-US" sz="1400" kern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Rounded Rectangle 4"/>
          <p:cNvSpPr/>
          <p:nvPr/>
        </p:nvSpPr>
        <p:spPr>
          <a:xfrm>
            <a:off x="609600" y="2057400"/>
            <a:ext cx="7924800" cy="5713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102870" rIns="133350" bIns="0" numCol="1" spcCol="1270" anchor="t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 of SMS text messages</a:t>
            </a:r>
            <a:endParaRPr lang="en-US" sz="2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828800" y="2743200"/>
            <a:ext cx="54864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996039503"/>
              </p:ext>
            </p:extLst>
          </p:nvPr>
        </p:nvGraphicFramePr>
        <p:xfrm>
          <a:off x="990600" y="1782991"/>
          <a:ext cx="7696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39529">
            <a:off x="1219200" y="1282362"/>
            <a:ext cx="232662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 rot="21239529">
            <a:off x="1371600" y="2425362"/>
            <a:ext cx="1981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 gender identification for short length internet applications proposed by Cheng et al [4]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(Cheng Cont’d)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21532500"/>
              </p:ext>
            </p:extLst>
          </p:nvPr>
        </p:nvGraphicFramePr>
        <p:xfrm>
          <a:off x="1143000" y="1828800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(Cheng Cont’d)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81618956"/>
              </p:ext>
            </p:extLst>
          </p:nvPr>
        </p:nvGraphicFramePr>
        <p:xfrm>
          <a:off x="533400" y="2678111"/>
          <a:ext cx="33528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410200" y="2438400"/>
            <a:ext cx="3429000" cy="2765956"/>
            <a:chOff x="2308848" y="5836713"/>
            <a:chExt cx="3429000" cy="2765956"/>
          </a:xfrm>
        </p:grpSpPr>
        <p:sp>
          <p:nvSpPr>
            <p:cNvPr id="7" name="Freeform 6"/>
            <p:cNvSpPr/>
            <p:nvPr/>
          </p:nvSpPr>
          <p:spPr>
            <a:xfrm>
              <a:off x="2308848" y="6605419"/>
              <a:ext cx="3429000" cy="1997250"/>
            </a:xfrm>
            <a:custGeom>
              <a:avLst/>
              <a:gdLst>
                <a:gd name="connsiteX0" fmla="*/ 0 w 4617720"/>
                <a:gd name="connsiteY0" fmla="*/ 0 h 686475"/>
                <a:gd name="connsiteX1" fmla="*/ 4617720 w 4617720"/>
                <a:gd name="connsiteY1" fmla="*/ 0 h 686475"/>
                <a:gd name="connsiteX2" fmla="*/ 4617720 w 4617720"/>
                <a:gd name="connsiteY2" fmla="*/ 686475 h 686475"/>
                <a:gd name="connsiteX3" fmla="*/ 0 w 4617720"/>
                <a:gd name="connsiteY3" fmla="*/ 686475 h 686475"/>
                <a:gd name="connsiteX4" fmla="*/ 0 w 4617720"/>
                <a:gd name="connsiteY4" fmla="*/ 0 h 686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7720" h="686475">
                  <a:moveTo>
                    <a:pt x="0" y="0"/>
                  </a:moveTo>
                  <a:lnTo>
                    <a:pt x="4617720" y="0"/>
                  </a:lnTo>
                  <a:lnTo>
                    <a:pt x="4617720" y="686475"/>
                  </a:lnTo>
                  <a:lnTo>
                    <a:pt x="0" y="6864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347663" lvl="0" indent="-288925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Categorization of documents by gender was based on perceived gender of a person’s name</a:t>
              </a:r>
            </a:p>
            <a:p>
              <a:pPr marL="347663" lvl="0" indent="-288925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Unequal amount of male vs. female authored documents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200394" y="5836713"/>
              <a:ext cx="1645909" cy="990600"/>
            </a:xfrm>
            <a:custGeom>
              <a:avLst/>
              <a:gdLst>
                <a:gd name="connsiteX0" fmla="*/ 0 w 1645909"/>
                <a:gd name="connsiteY0" fmla="*/ 165103 h 990600"/>
                <a:gd name="connsiteX1" fmla="*/ 165103 w 1645909"/>
                <a:gd name="connsiteY1" fmla="*/ 0 h 990600"/>
                <a:gd name="connsiteX2" fmla="*/ 1480806 w 1645909"/>
                <a:gd name="connsiteY2" fmla="*/ 0 h 990600"/>
                <a:gd name="connsiteX3" fmla="*/ 1645909 w 1645909"/>
                <a:gd name="connsiteY3" fmla="*/ 165103 h 990600"/>
                <a:gd name="connsiteX4" fmla="*/ 1645909 w 1645909"/>
                <a:gd name="connsiteY4" fmla="*/ 825497 h 990600"/>
                <a:gd name="connsiteX5" fmla="*/ 1480806 w 1645909"/>
                <a:gd name="connsiteY5" fmla="*/ 990600 h 990600"/>
                <a:gd name="connsiteX6" fmla="*/ 165103 w 1645909"/>
                <a:gd name="connsiteY6" fmla="*/ 990600 h 990600"/>
                <a:gd name="connsiteX7" fmla="*/ 0 w 1645909"/>
                <a:gd name="connsiteY7" fmla="*/ 825497 h 990600"/>
                <a:gd name="connsiteX8" fmla="*/ 0 w 1645909"/>
                <a:gd name="connsiteY8" fmla="*/ 165103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5909" h="990600">
                  <a:moveTo>
                    <a:pt x="0" y="165103"/>
                  </a:moveTo>
                  <a:cubicBezTo>
                    <a:pt x="0" y="73919"/>
                    <a:pt x="73919" y="0"/>
                    <a:pt x="165103" y="0"/>
                  </a:cubicBezTo>
                  <a:lnTo>
                    <a:pt x="1480806" y="0"/>
                  </a:lnTo>
                  <a:cubicBezTo>
                    <a:pt x="1571990" y="0"/>
                    <a:pt x="1645909" y="73919"/>
                    <a:pt x="1645909" y="165103"/>
                  </a:cubicBezTo>
                  <a:lnTo>
                    <a:pt x="1645909" y="825497"/>
                  </a:lnTo>
                  <a:cubicBezTo>
                    <a:pt x="1645909" y="916681"/>
                    <a:pt x="1571990" y="990600"/>
                    <a:pt x="1480806" y="990600"/>
                  </a:cubicBezTo>
                  <a:lnTo>
                    <a:pt x="165103" y="990600"/>
                  </a:lnTo>
                  <a:cubicBezTo>
                    <a:pt x="73919" y="990600"/>
                    <a:pt x="0" y="916681"/>
                    <a:pt x="0" y="825497"/>
                  </a:cubicBezTo>
                  <a:lnTo>
                    <a:pt x="0" y="16510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97" tIns="94077" rIns="139797" bIns="94077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Issues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648200" y="2337503"/>
            <a:ext cx="0" cy="368229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(Cont’d)</a:t>
            </a:r>
            <a:endParaRPr lang="en-US" dirty="0"/>
          </a:p>
        </p:txBody>
      </p:sp>
      <p:sp>
        <p:nvSpPr>
          <p:cNvPr id="4" name="Rounded Rectangle 4"/>
          <p:cNvSpPr/>
          <p:nvPr/>
        </p:nvSpPr>
        <p:spPr>
          <a:xfrm>
            <a:off x="609600" y="1371600"/>
            <a:ext cx="7924800" cy="457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102870" rIns="133350" bIns="0" numCol="1" spcCol="1270" anchor="t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Argamon et al proposed using content-based features &amp; style-based features [5]</a:t>
            </a:r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62470" y="2116667"/>
            <a:ext cx="2542730" cy="3980369"/>
            <a:chOff x="762908" y="2686410"/>
            <a:chExt cx="2542730" cy="3980369"/>
          </a:xfrm>
        </p:grpSpPr>
        <p:sp>
          <p:nvSpPr>
            <p:cNvPr id="13" name="Chevron 12"/>
            <p:cNvSpPr/>
            <p:nvPr/>
          </p:nvSpPr>
          <p:spPr>
            <a:xfrm>
              <a:off x="762910" y="2686410"/>
              <a:ext cx="2288455" cy="883343"/>
            </a:xfrm>
            <a:prstGeom prst="chevron">
              <a:avLst>
                <a:gd name="adj" fmla="val 4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1373165" y="2907246"/>
              <a:ext cx="1932473" cy="883343"/>
            </a:xfrm>
            <a:custGeom>
              <a:avLst/>
              <a:gdLst>
                <a:gd name="connsiteX0" fmla="*/ 0 w 1932473"/>
                <a:gd name="connsiteY0" fmla="*/ 88334 h 883343"/>
                <a:gd name="connsiteX1" fmla="*/ 88334 w 1932473"/>
                <a:gd name="connsiteY1" fmla="*/ 0 h 883343"/>
                <a:gd name="connsiteX2" fmla="*/ 1844139 w 1932473"/>
                <a:gd name="connsiteY2" fmla="*/ 0 h 883343"/>
                <a:gd name="connsiteX3" fmla="*/ 1932473 w 1932473"/>
                <a:gd name="connsiteY3" fmla="*/ 88334 h 883343"/>
                <a:gd name="connsiteX4" fmla="*/ 1932473 w 1932473"/>
                <a:gd name="connsiteY4" fmla="*/ 795009 h 883343"/>
                <a:gd name="connsiteX5" fmla="*/ 1844139 w 1932473"/>
                <a:gd name="connsiteY5" fmla="*/ 883343 h 883343"/>
                <a:gd name="connsiteX6" fmla="*/ 88334 w 1932473"/>
                <a:gd name="connsiteY6" fmla="*/ 883343 h 883343"/>
                <a:gd name="connsiteX7" fmla="*/ 0 w 1932473"/>
                <a:gd name="connsiteY7" fmla="*/ 795009 h 883343"/>
                <a:gd name="connsiteX8" fmla="*/ 0 w 1932473"/>
                <a:gd name="connsiteY8" fmla="*/ 88334 h 8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2473" h="883343">
                  <a:moveTo>
                    <a:pt x="0" y="88334"/>
                  </a:moveTo>
                  <a:cubicBezTo>
                    <a:pt x="0" y="39548"/>
                    <a:pt x="39548" y="0"/>
                    <a:pt x="88334" y="0"/>
                  </a:cubicBezTo>
                  <a:lnTo>
                    <a:pt x="1844139" y="0"/>
                  </a:lnTo>
                  <a:cubicBezTo>
                    <a:pt x="1892925" y="0"/>
                    <a:pt x="1932473" y="39548"/>
                    <a:pt x="1932473" y="88334"/>
                  </a:cubicBezTo>
                  <a:lnTo>
                    <a:pt x="1932473" y="795009"/>
                  </a:lnTo>
                  <a:cubicBezTo>
                    <a:pt x="1932473" y="843795"/>
                    <a:pt x="1892925" y="883343"/>
                    <a:pt x="1844139" y="883343"/>
                  </a:cubicBezTo>
                  <a:lnTo>
                    <a:pt x="88334" y="883343"/>
                  </a:lnTo>
                  <a:cubicBezTo>
                    <a:pt x="39548" y="883343"/>
                    <a:pt x="0" y="843795"/>
                    <a:pt x="0" y="795009"/>
                  </a:cubicBezTo>
                  <a:lnTo>
                    <a:pt x="0" y="88334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40" tIns="125440" rIns="125440" bIns="1254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Bayesian Multinomial Regression [5]</a:t>
              </a:r>
              <a:endParaRPr lang="en-US" sz="1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762909" y="4191000"/>
              <a:ext cx="2288455" cy="883343"/>
            </a:xfrm>
            <a:prstGeom prst="chevron">
              <a:avLst>
                <a:gd name="adj" fmla="val 4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1373164" y="4411836"/>
              <a:ext cx="1932473" cy="883343"/>
            </a:xfrm>
            <a:custGeom>
              <a:avLst/>
              <a:gdLst>
                <a:gd name="connsiteX0" fmla="*/ 0 w 1932473"/>
                <a:gd name="connsiteY0" fmla="*/ 88334 h 883343"/>
                <a:gd name="connsiteX1" fmla="*/ 88334 w 1932473"/>
                <a:gd name="connsiteY1" fmla="*/ 0 h 883343"/>
                <a:gd name="connsiteX2" fmla="*/ 1844139 w 1932473"/>
                <a:gd name="connsiteY2" fmla="*/ 0 h 883343"/>
                <a:gd name="connsiteX3" fmla="*/ 1932473 w 1932473"/>
                <a:gd name="connsiteY3" fmla="*/ 88334 h 883343"/>
                <a:gd name="connsiteX4" fmla="*/ 1932473 w 1932473"/>
                <a:gd name="connsiteY4" fmla="*/ 795009 h 883343"/>
                <a:gd name="connsiteX5" fmla="*/ 1844139 w 1932473"/>
                <a:gd name="connsiteY5" fmla="*/ 883343 h 883343"/>
                <a:gd name="connsiteX6" fmla="*/ 88334 w 1932473"/>
                <a:gd name="connsiteY6" fmla="*/ 883343 h 883343"/>
                <a:gd name="connsiteX7" fmla="*/ 0 w 1932473"/>
                <a:gd name="connsiteY7" fmla="*/ 795009 h 883343"/>
                <a:gd name="connsiteX8" fmla="*/ 0 w 1932473"/>
                <a:gd name="connsiteY8" fmla="*/ 88334 h 8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2473" h="883343">
                  <a:moveTo>
                    <a:pt x="0" y="88334"/>
                  </a:moveTo>
                  <a:cubicBezTo>
                    <a:pt x="0" y="39548"/>
                    <a:pt x="39548" y="0"/>
                    <a:pt x="88334" y="0"/>
                  </a:cubicBezTo>
                  <a:lnTo>
                    <a:pt x="1844139" y="0"/>
                  </a:lnTo>
                  <a:cubicBezTo>
                    <a:pt x="1892925" y="0"/>
                    <a:pt x="1932473" y="39548"/>
                    <a:pt x="1932473" y="88334"/>
                  </a:cubicBezTo>
                  <a:lnTo>
                    <a:pt x="1932473" y="795009"/>
                  </a:lnTo>
                  <a:cubicBezTo>
                    <a:pt x="1932473" y="843795"/>
                    <a:pt x="1892925" y="883343"/>
                    <a:pt x="1844139" y="883343"/>
                  </a:cubicBezTo>
                  <a:lnTo>
                    <a:pt x="88334" y="883343"/>
                  </a:lnTo>
                  <a:cubicBezTo>
                    <a:pt x="39548" y="883343"/>
                    <a:pt x="0" y="843795"/>
                    <a:pt x="0" y="795009"/>
                  </a:cubicBezTo>
                  <a:lnTo>
                    <a:pt x="0" y="88334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40" tIns="125440" rIns="125440" bIns="1254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smtClean="0">
                  <a:latin typeface="Arial" panose="020B0604020202020204" pitchFamily="34" charset="0"/>
                  <a:cs typeface="Arial" panose="020B0604020202020204" pitchFamily="34" charset="0"/>
                </a:rPr>
                <a:t>Dataset: blog posts by 19,320 authors [5]</a:t>
              </a:r>
              <a:endParaRPr lang="en-US" sz="1400" kern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>
              <a:off x="762908" y="5562600"/>
              <a:ext cx="2288455" cy="883343"/>
            </a:xfrm>
            <a:prstGeom prst="chevron">
              <a:avLst>
                <a:gd name="adj" fmla="val 4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1373163" y="5783436"/>
              <a:ext cx="1932473" cy="883343"/>
            </a:xfrm>
            <a:custGeom>
              <a:avLst/>
              <a:gdLst>
                <a:gd name="connsiteX0" fmla="*/ 0 w 1932473"/>
                <a:gd name="connsiteY0" fmla="*/ 88334 h 883343"/>
                <a:gd name="connsiteX1" fmla="*/ 88334 w 1932473"/>
                <a:gd name="connsiteY1" fmla="*/ 0 h 883343"/>
                <a:gd name="connsiteX2" fmla="*/ 1844139 w 1932473"/>
                <a:gd name="connsiteY2" fmla="*/ 0 h 883343"/>
                <a:gd name="connsiteX3" fmla="*/ 1932473 w 1932473"/>
                <a:gd name="connsiteY3" fmla="*/ 88334 h 883343"/>
                <a:gd name="connsiteX4" fmla="*/ 1932473 w 1932473"/>
                <a:gd name="connsiteY4" fmla="*/ 795009 h 883343"/>
                <a:gd name="connsiteX5" fmla="*/ 1844139 w 1932473"/>
                <a:gd name="connsiteY5" fmla="*/ 883343 h 883343"/>
                <a:gd name="connsiteX6" fmla="*/ 88334 w 1932473"/>
                <a:gd name="connsiteY6" fmla="*/ 883343 h 883343"/>
                <a:gd name="connsiteX7" fmla="*/ 0 w 1932473"/>
                <a:gd name="connsiteY7" fmla="*/ 795009 h 883343"/>
                <a:gd name="connsiteX8" fmla="*/ 0 w 1932473"/>
                <a:gd name="connsiteY8" fmla="*/ 88334 h 8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2473" h="883343">
                  <a:moveTo>
                    <a:pt x="0" y="88334"/>
                  </a:moveTo>
                  <a:cubicBezTo>
                    <a:pt x="0" y="39548"/>
                    <a:pt x="39548" y="0"/>
                    <a:pt x="88334" y="0"/>
                  </a:cubicBezTo>
                  <a:lnTo>
                    <a:pt x="1844139" y="0"/>
                  </a:lnTo>
                  <a:cubicBezTo>
                    <a:pt x="1892925" y="0"/>
                    <a:pt x="1932473" y="39548"/>
                    <a:pt x="1932473" y="88334"/>
                  </a:cubicBezTo>
                  <a:lnTo>
                    <a:pt x="1932473" y="795009"/>
                  </a:lnTo>
                  <a:cubicBezTo>
                    <a:pt x="1932473" y="843795"/>
                    <a:pt x="1892925" y="883343"/>
                    <a:pt x="1844139" y="883343"/>
                  </a:cubicBezTo>
                  <a:lnTo>
                    <a:pt x="88334" y="883343"/>
                  </a:lnTo>
                  <a:cubicBezTo>
                    <a:pt x="39548" y="883343"/>
                    <a:pt x="0" y="843795"/>
                    <a:pt x="0" y="795009"/>
                  </a:cubicBezTo>
                  <a:lnTo>
                    <a:pt x="0" y="88334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40" tIns="125440" rIns="125440" bIns="1254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smtClean="0">
                  <a:latin typeface="Arial" panose="020B0604020202020204" pitchFamily="34" charset="0"/>
                  <a:cs typeface="Arial" panose="020B0604020202020204" pitchFamily="34" charset="0"/>
                </a:rPr>
                <a:t>Content features more effective classifiers [5]</a:t>
              </a:r>
              <a:endParaRPr lang="en-US" sz="1400" kern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10200" y="2644244"/>
            <a:ext cx="3124200" cy="2395697"/>
            <a:chOff x="2460418" y="5836713"/>
            <a:chExt cx="3124200" cy="2395697"/>
          </a:xfrm>
        </p:grpSpPr>
        <p:sp>
          <p:nvSpPr>
            <p:cNvPr id="20" name="Freeform 19"/>
            <p:cNvSpPr/>
            <p:nvPr/>
          </p:nvSpPr>
          <p:spPr>
            <a:xfrm>
              <a:off x="2460418" y="6605419"/>
              <a:ext cx="3124200" cy="1626991"/>
            </a:xfrm>
            <a:custGeom>
              <a:avLst/>
              <a:gdLst>
                <a:gd name="connsiteX0" fmla="*/ 0 w 4617720"/>
                <a:gd name="connsiteY0" fmla="*/ 0 h 686475"/>
                <a:gd name="connsiteX1" fmla="*/ 4617720 w 4617720"/>
                <a:gd name="connsiteY1" fmla="*/ 0 h 686475"/>
                <a:gd name="connsiteX2" fmla="*/ 4617720 w 4617720"/>
                <a:gd name="connsiteY2" fmla="*/ 686475 h 686475"/>
                <a:gd name="connsiteX3" fmla="*/ 0 w 4617720"/>
                <a:gd name="connsiteY3" fmla="*/ 686475 h 686475"/>
                <a:gd name="connsiteX4" fmla="*/ 0 w 4617720"/>
                <a:gd name="connsiteY4" fmla="*/ 0 h 686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7720" h="686475">
                  <a:moveTo>
                    <a:pt x="0" y="0"/>
                  </a:moveTo>
                  <a:lnTo>
                    <a:pt x="4617720" y="0"/>
                  </a:lnTo>
                  <a:lnTo>
                    <a:pt x="4617720" y="686475"/>
                  </a:lnTo>
                  <a:lnTo>
                    <a:pt x="0" y="6864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1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Varying length of texts – ranging from several hundred to tens of thousand of words</a:t>
              </a:r>
              <a:endParaRPr lang="en-US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200394" y="5836713"/>
              <a:ext cx="1645909" cy="990600"/>
            </a:xfrm>
            <a:custGeom>
              <a:avLst/>
              <a:gdLst>
                <a:gd name="connsiteX0" fmla="*/ 0 w 1645909"/>
                <a:gd name="connsiteY0" fmla="*/ 165103 h 990600"/>
                <a:gd name="connsiteX1" fmla="*/ 165103 w 1645909"/>
                <a:gd name="connsiteY1" fmla="*/ 0 h 990600"/>
                <a:gd name="connsiteX2" fmla="*/ 1480806 w 1645909"/>
                <a:gd name="connsiteY2" fmla="*/ 0 h 990600"/>
                <a:gd name="connsiteX3" fmla="*/ 1645909 w 1645909"/>
                <a:gd name="connsiteY3" fmla="*/ 165103 h 990600"/>
                <a:gd name="connsiteX4" fmla="*/ 1645909 w 1645909"/>
                <a:gd name="connsiteY4" fmla="*/ 825497 h 990600"/>
                <a:gd name="connsiteX5" fmla="*/ 1480806 w 1645909"/>
                <a:gd name="connsiteY5" fmla="*/ 990600 h 990600"/>
                <a:gd name="connsiteX6" fmla="*/ 165103 w 1645909"/>
                <a:gd name="connsiteY6" fmla="*/ 990600 h 990600"/>
                <a:gd name="connsiteX7" fmla="*/ 0 w 1645909"/>
                <a:gd name="connsiteY7" fmla="*/ 825497 h 990600"/>
                <a:gd name="connsiteX8" fmla="*/ 0 w 1645909"/>
                <a:gd name="connsiteY8" fmla="*/ 165103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5909" h="990600">
                  <a:moveTo>
                    <a:pt x="0" y="165103"/>
                  </a:moveTo>
                  <a:cubicBezTo>
                    <a:pt x="0" y="73919"/>
                    <a:pt x="73919" y="0"/>
                    <a:pt x="165103" y="0"/>
                  </a:cubicBezTo>
                  <a:lnTo>
                    <a:pt x="1480806" y="0"/>
                  </a:lnTo>
                  <a:cubicBezTo>
                    <a:pt x="1571990" y="0"/>
                    <a:pt x="1645909" y="73919"/>
                    <a:pt x="1645909" y="165103"/>
                  </a:cubicBezTo>
                  <a:lnTo>
                    <a:pt x="1645909" y="825497"/>
                  </a:lnTo>
                  <a:cubicBezTo>
                    <a:pt x="1645909" y="916681"/>
                    <a:pt x="1571990" y="990600"/>
                    <a:pt x="1480806" y="990600"/>
                  </a:cubicBezTo>
                  <a:lnTo>
                    <a:pt x="165103" y="990600"/>
                  </a:lnTo>
                  <a:cubicBezTo>
                    <a:pt x="73919" y="990600"/>
                    <a:pt x="0" y="916681"/>
                    <a:pt x="0" y="825497"/>
                  </a:cubicBezTo>
                  <a:lnTo>
                    <a:pt x="0" y="16510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97" tIns="94077" rIns="139797" bIns="94077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Issues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4648200" y="2337503"/>
            <a:ext cx="0" cy="368229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758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Introduction</vt:lpstr>
      <vt:lpstr>Introduction (Cont’d)</vt:lpstr>
      <vt:lpstr>Introduction (Cont’d)</vt:lpstr>
      <vt:lpstr>Introduction (Cont’d)</vt:lpstr>
      <vt:lpstr>Background</vt:lpstr>
      <vt:lpstr>Background (Cheng Cont’d)</vt:lpstr>
      <vt:lpstr>Background (Cheng Cont’d)</vt:lpstr>
      <vt:lpstr>Background (Cont’d)</vt:lpstr>
      <vt:lpstr>Background (Cont’d)</vt:lpstr>
      <vt:lpstr>Background (Orebaugh Cont’d)</vt:lpstr>
      <vt:lpstr>Background (Cont’d)</vt:lpstr>
      <vt:lpstr>Background</vt:lpstr>
      <vt:lpstr>Methodology</vt:lpstr>
      <vt:lpstr>Methodology (Cont’d)</vt:lpstr>
      <vt:lpstr>References</vt:lpstr>
      <vt:lpstr>References (Cont’d)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Shannon Silessi</dc:creator>
  <cp:lastModifiedBy>Princess Fool</cp:lastModifiedBy>
  <cp:revision>44</cp:revision>
  <dcterms:created xsi:type="dcterms:W3CDTF">2015-04-06T15:58:26Z</dcterms:created>
  <dcterms:modified xsi:type="dcterms:W3CDTF">2015-04-28T17:49:22Z</dcterms:modified>
</cp:coreProperties>
</file>